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handoutMasterIdLst>
    <p:handoutMasterId r:id="rId20"/>
  </p:handoutMasterIdLst>
  <p:sldIdLst>
    <p:sldId id="310" r:id="rId2"/>
    <p:sldId id="313" r:id="rId3"/>
    <p:sldId id="329" r:id="rId4"/>
    <p:sldId id="314" r:id="rId5"/>
    <p:sldId id="330" r:id="rId6"/>
    <p:sldId id="315" r:id="rId7"/>
    <p:sldId id="264" r:id="rId8"/>
    <p:sldId id="316" r:id="rId9"/>
    <p:sldId id="317" r:id="rId10"/>
    <p:sldId id="318" r:id="rId11"/>
    <p:sldId id="319" r:id="rId12"/>
    <p:sldId id="320" r:id="rId13"/>
    <p:sldId id="269" r:id="rId14"/>
    <p:sldId id="321" r:id="rId15"/>
    <p:sldId id="322" r:id="rId16"/>
    <p:sldId id="326" r:id="rId17"/>
    <p:sldId id="331" r:id="rId18"/>
    <p:sldId id="328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imes" pitchFamily="18" charset="0"/>
      <p:regular r:id="rId25"/>
      <p:bold r:id="rId26"/>
      <p:italic r:id="rId27"/>
      <p:boldItalic r:id="rId28"/>
    </p:embeddedFont>
  </p:embeddedFont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48F1E8-8761-47AD-A6E0-76EE852D3CA0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3A480C4-2EA3-4294-A5B1-C7325F4100F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DC62B-127D-4F2C-A0DA-93E3E1B0DFAE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72DF5-0C09-47AD-889E-92571A75F55E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9F2FE-4A69-4B49-B7F8-6ADDF7959115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16D05-542E-46CF-A033-992AFD671FC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496F7-7E34-4711-BC8E-8E1041F2238E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090B2-698D-431E-AE6C-EE491AFBFCC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0AC34-6E69-4BD9-BD2B-9C1560CFE2D7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7947B-11BB-433F-A0D6-90B162907DF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0B149-0A70-4960-9EE2-FF4B50BAE61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3112E-1677-40C1-AEC4-C742876242C7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161C4A92-3060-4BC2-820C-B77546DE4840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69342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28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AU" altLang="en-US" sz="280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AU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3400" y="1981200"/>
            <a:ext cx="7848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36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36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>
                <a:solidFill>
                  <a:schemeClr val="tx2"/>
                </a:solidFill>
                <a:latin typeface="Arial" charset="0"/>
              </a:rPr>
              <a:t>Job requirements in a changing workplace</a:t>
            </a:r>
            <a:endParaRPr lang="en-AU" altLang="en-US" sz="36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AU" altLang="en-US" sz="3600" b="1">
                <a:solidFill>
                  <a:schemeClr val="tx2"/>
                </a:solidFill>
                <a:latin typeface="Arial" charset="0"/>
              </a:rPr>
              <a:t>Competency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73152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AU" altLang="en-US" sz="2800">
                <a:latin typeface="Arial" charset="0"/>
              </a:rPr>
              <a:t>A characteristic or trait that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AU" altLang="en-US" sz="2800">
                <a:latin typeface="Arial" charset="0"/>
              </a:rPr>
              <a:t>results in effective performance 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AU" altLang="en-US" sz="2800">
                <a:latin typeface="Arial" charset="0"/>
              </a:rPr>
              <a:t>on the job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17725" y="1752600"/>
            <a:ext cx="490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Competency profiling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5800" y="2667000"/>
            <a:ext cx="7620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Seeks to identify the specific set of competencies that are related to superior job performance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A competency is a skill, knowledge or any characteristic that results in effective job performance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057400" y="1524000"/>
            <a:ext cx="4959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Job descriptions and </a:t>
            </a:r>
            <a:br>
              <a:rPr lang="en-US" altLang="en-US" sz="3600" b="1">
                <a:solidFill>
                  <a:schemeClr val="tx2"/>
                </a:solidFill>
                <a:latin typeface="Arial" charset="0"/>
              </a:rPr>
            </a:b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person specifications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" y="2743200"/>
            <a:ext cx="79248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US" altLang="en-US" sz="2800" b="1">
                <a:latin typeface="Arial" charset="0"/>
              </a:rPr>
              <a:t>Job description:</a:t>
            </a:r>
            <a:r>
              <a:rPr lang="en-US" altLang="en-US" sz="2800">
                <a:latin typeface="Arial" charset="0"/>
              </a:rPr>
              <a:t> </a:t>
            </a:r>
          </a:p>
          <a:p>
            <a:pPr algn="ctr">
              <a:spcBef>
                <a:spcPct val="10000"/>
              </a:spcBef>
            </a:pPr>
            <a:r>
              <a:rPr lang="en-US" altLang="en-US" sz="2800">
                <a:latin typeface="Arial" charset="0"/>
              </a:rPr>
              <a:t>A written description of a job, the types of duties performed and the conditions under which these duties are performed</a:t>
            </a:r>
          </a:p>
          <a:p>
            <a:pPr algn="ctr">
              <a:spcBef>
                <a:spcPct val="70000"/>
              </a:spcBef>
            </a:pPr>
            <a:r>
              <a:rPr lang="en-US" altLang="en-US" sz="2800" b="1">
                <a:latin typeface="Arial" charset="0"/>
              </a:rPr>
              <a:t>Person specification:</a:t>
            </a:r>
            <a:r>
              <a:rPr lang="en-US" altLang="en-US" sz="2800">
                <a:latin typeface="Arial" charset="0"/>
              </a:rPr>
              <a:t> </a:t>
            </a:r>
          </a:p>
          <a:p>
            <a:pPr algn="ctr">
              <a:spcBef>
                <a:spcPct val="10000"/>
              </a:spcBef>
            </a:pPr>
            <a:r>
              <a:rPr lang="en-US" altLang="en-US" sz="2800">
                <a:latin typeface="Arial" charset="0"/>
              </a:rPr>
              <a:t>Details the qualifications, experience and personal qualities required of suitable job-holders</a:t>
            </a:r>
            <a:endParaRPr lang="en-A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01613" y="144463"/>
            <a:ext cx="1930400" cy="322262"/>
          </a:xfrm>
          <a:solidFill>
            <a:schemeClr val="tx2"/>
          </a:solidFill>
          <a:ln w="12700" cap="flat">
            <a:solidFill>
              <a:srgbClr val="000000"/>
            </a:solidFill>
          </a:ln>
          <a:effectLst>
            <a:outerShdw dist="107763" dir="2700000" algn="ctr" rotWithShape="0">
              <a:srgbClr val="790015"/>
            </a:outerShdw>
          </a:effectLst>
        </p:spPr>
        <p:txBody>
          <a:bodyPr wrap="none" lIns="41275" tIns="17462" rIns="41275" bIns="17462" anchor="t">
            <a:spAutoFit/>
          </a:bodyPr>
          <a:lstStyle/>
          <a:p>
            <a:pPr defTabSz="804863" eaLnBrk="1" hangingPunct="1"/>
            <a:r>
              <a:rPr lang="en-US" altLang="en-US" sz="2000" b="0" smtClean="0">
                <a:solidFill>
                  <a:schemeClr val="bg1"/>
                </a:solidFill>
              </a:rPr>
              <a:t>Job descriptions</a:t>
            </a:r>
            <a:endParaRPr lang="en-US" altLang="en-US" sz="2000" b="0" smtClean="0">
              <a:solidFill>
                <a:srgbClr val="000000"/>
              </a:solidFill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787525" y="1465263"/>
            <a:ext cx="7204075" cy="4918075"/>
            <a:chOff x="1126" y="923"/>
            <a:chExt cx="4538" cy="3098"/>
          </a:xfrm>
        </p:grpSpPr>
        <p:grpSp>
          <p:nvGrpSpPr>
            <p:cNvPr id="16493" name="Group 6"/>
            <p:cNvGrpSpPr>
              <a:grpSpLocks/>
            </p:cNvGrpSpPr>
            <p:nvPr/>
          </p:nvGrpSpPr>
          <p:grpSpPr bwMode="auto">
            <a:xfrm>
              <a:off x="1126" y="923"/>
              <a:ext cx="3888" cy="1574"/>
              <a:chOff x="1126" y="923"/>
              <a:chExt cx="3888" cy="1574"/>
            </a:xfrm>
          </p:grpSpPr>
          <p:sp>
            <p:nvSpPr>
              <p:cNvPr id="16504" name="Rectangle 7"/>
              <p:cNvSpPr>
                <a:spLocks noChangeArrowheads="1"/>
              </p:cNvSpPr>
              <p:nvPr/>
            </p:nvSpPr>
            <p:spPr bwMode="auto">
              <a:xfrm>
                <a:off x="3250" y="923"/>
                <a:ext cx="1764" cy="730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sz="2200" b="1">
                    <a:solidFill>
                      <a:schemeClr val="bg1"/>
                    </a:solidFill>
                    <a:latin typeface="Arial" charset="0"/>
                  </a:rPr>
                  <a:t>Job title</a:t>
                </a:r>
                <a:endParaRPr lang="en-US" altLang="en-US" sz="2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505" name="Freeform 8"/>
              <p:cNvSpPr>
                <a:spLocks/>
              </p:cNvSpPr>
              <p:nvPr/>
            </p:nvSpPr>
            <p:spPr bwMode="auto">
              <a:xfrm>
                <a:off x="1126" y="925"/>
                <a:ext cx="2121" cy="1572"/>
              </a:xfrm>
              <a:custGeom>
                <a:avLst/>
                <a:gdLst>
                  <a:gd name="T0" fmla="*/ 2120 w 2121"/>
                  <a:gd name="T1" fmla="*/ 0 h 1572"/>
                  <a:gd name="T2" fmla="*/ 2120 w 2121"/>
                  <a:gd name="T3" fmla="*/ 732 h 1572"/>
                  <a:gd name="T4" fmla="*/ 0 w 2121"/>
                  <a:gd name="T5" fmla="*/ 1571 h 1572"/>
                  <a:gd name="T6" fmla="*/ 2120 w 2121"/>
                  <a:gd name="T7" fmla="*/ 0 h 15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1"/>
                  <a:gd name="T13" fmla="*/ 0 h 1572"/>
                  <a:gd name="T14" fmla="*/ 2121 w 2121"/>
                  <a:gd name="T15" fmla="*/ 1572 h 15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1" h="1572">
                    <a:moveTo>
                      <a:pt x="2120" y="0"/>
                    </a:moveTo>
                    <a:lnTo>
                      <a:pt x="2120" y="732"/>
                    </a:lnTo>
                    <a:lnTo>
                      <a:pt x="0" y="1571"/>
                    </a:lnTo>
                    <a:lnTo>
                      <a:pt x="2120" y="0"/>
                    </a:lnTo>
                  </a:path>
                </a:pathLst>
              </a:custGeom>
              <a:gradFill rotWithShape="0">
                <a:gsLst>
                  <a:gs pos="0">
                    <a:srgbClr val="2EB7E5"/>
                  </a:gs>
                  <a:gs pos="100000">
                    <a:srgbClr val="33CCFF"/>
                  </a:gs>
                </a:gsLst>
                <a:lin ang="189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9"/>
              <p:cNvSpPr>
                <a:spLocks/>
              </p:cNvSpPr>
              <p:nvPr/>
            </p:nvSpPr>
            <p:spPr bwMode="auto">
              <a:xfrm>
                <a:off x="1130" y="1657"/>
                <a:ext cx="3884" cy="840"/>
              </a:xfrm>
              <a:custGeom>
                <a:avLst/>
                <a:gdLst>
                  <a:gd name="T0" fmla="*/ 3883 w 3884"/>
                  <a:gd name="T1" fmla="*/ 0 h 840"/>
                  <a:gd name="T2" fmla="*/ 0 w 3884"/>
                  <a:gd name="T3" fmla="*/ 839 h 840"/>
                  <a:gd name="T4" fmla="*/ 2116 w 3884"/>
                  <a:gd name="T5" fmla="*/ 0 h 840"/>
                  <a:gd name="T6" fmla="*/ 3883 w 3884"/>
                  <a:gd name="T7" fmla="*/ 0 h 8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4"/>
                  <a:gd name="T13" fmla="*/ 0 h 840"/>
                  <a:gd name="T14" fmla="*/ 3884 w 3884"/>
                  <a:gd name="T15" fmla="*/ 840 h 8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4" h="840">
                    <a:moveTo>
                      <a:pt x="3883" y="0"/>
                    </a:moveTo>
                    <a:lnTo>
                      <a:pt x="0" y="839"/>
                    </a:lnTo>
                    <a:lnTo>
                      <a:pt x="2116" y="0"/>
                    </a:lnTo>
                    <a:lnTo>
                      <a:pt x="3883" y="0"/>
                    </a:lnTo>
                  </a:path>
                </a:pathLst>
              </a:custGeom>
              <a:gradFill rotWithShape="0">
                <a:gsLst>
                  <a:gs pos="0">
                    <a:srgbClr val="2EB7E5"/>
                  </a:gs>
                  <a:gs pos="100000">
                    <a:srgbClr val="33CCFF"/>
                  </a:gs>
                </a:gsLst>
                <a:lin ang="189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94" name="Group 10"/>
            <p:cNvGrpSpPr>
              <a:grpSpLocks/>
            </p:cNvGrpSpPr>
            <p:nvPr/>
          </p:nvGrpSpPr>
          <p:grpSpPr bwMode="auto">
            <a:xfrm>
              <a:off x="1320" y="1808"/>
              <a:ext cx="4344" cy="689"/>
              <a:chOff x="1320" y="1808"/>
              <a:chExt cx="4344" cy="689"/>
            </a:xfrm>
          </p:grpSpPr>
          <p:sp>
            <p:nvSpPr>
              <p:cNvPr id="16502" name="Freeform 11"/>
              <p:cNvSpPr>
                <a:spLocks/>
              </p:cNvSpPr>
              <p:nvPr/>
            </p:nvSpPr>
            <p:spPr bwMode="auto">
              <a:xfrm>
                <a:off x="1320" y="1808"/>
                <a:ext cx="2581" cy="689"/>
              </a:xfrm>
              <a:custGeom>
                <a:avLst/>
                <a:gdLst>
                  <a:gd name="T0" fmla="*/ 2580 w 2581"/>
                  <a:gd name="T1" fmla="*/ 656 h 689"/>
                  <a:gd name="T2" fmla="*/ 0 w 2581"/>
                  <a:gd name="T3" fmla="*/ 688 h 689"/>
                  <a:gd name="T4" fmla="*/ 2580 w 2581"/>
                  <a:gd name="T5" fmla="*/ 0 h 689"/>
                  <a:gd name="T6" fmla="*/ 2580 w 2581"/>
                  <a:gd name="T7" fmla="*/ 656 h 6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1"/>
                  <a:gd name="T13" fmla="*/ 0 h 689"/>
                  <a:gd name="T14" fmla="*/ 2581 w 2581"/>
                  <a:gd name="T15" fmla="*/ 689 h 6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1" h="689">
                    <a:moveTo>
                      <a:pt x="2580" y="656"/>
                    </a:moveTo>
                    <a:lnTo>
                      <a:pt x="0" y="688"/>
                    </a:lnTo>
                    <a:lnTo>
                      <a:pt x="2580" y="0"/>
                    </a:lnTo>
                    <a:lnTo>
                      <a:pt x="2580" y="656"/>
                    </a:lnTo>
                  </a:path>
                </a:pathLst>
              </a:custGeom>
              <a:gradFill rotWithShape="0">
                <a:gsLst>
                  <a:gs pos="0">
                    <a:srgbClr val="2EB7E5"/>
                  </a:gs>
                  <a:gs pos="100000">
                    <a:srgbClr val="33CCFF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Rectangle 12"/>
              <p:cNvSpPr>
                <a:spLocks noChangeArrowheads="1"/>
              </p:cNvSpPr>
              <p:nvPr/>
            </p:nvSpPr>
            <p:spPr bwMode="auto">
              <a:xfrm>
                <a:off x="3900" y="1808"/>
                <a:ext cx="1764" cy="65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sz="2200" b="1">
                    <a:solidFill>
                      <a:schemeClr val="bg1"/>
                    </a:solidFill>
                    <a:latin typeface="Arial" charset="0"/>
                  </a:rPr>
                  <a:t>Job identification</a:t>
                </a:r>
                <a:endParaRPr lang="en-US" altLang="en-US" sz="2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6495" name="Group 13"/>
            <p:cNvGrpSpPr>
              <a:grpSpLocks/>
            </p:cNvGrpSpPr>
            <p:nvPr/>
          </p:nvGrpSpPr>
          <p:grpSpPr bwMode="auto">
            <a:xfrm>
              <a:off x="1127" y="2496"/>
              <a:ext cx="3886" cy="1525"/>
              <a:chOff x="1127" y="2496"/>
              <a:chExt cx="3886" cy="1525"/>
            </a:xfrm>
          </p:grpSpPr>
          <p:sp>
            <p:nvSpPr>
              <p:cNvPr id="16499" name="Rectangle 14"/>
              <p:cNvSpPr>
                <a:spLocks noChangeArrowheads="1"/>
              </p:cNvSpPr>
              <p:nvPr/>
            </p:nvSpPr>
            <p:spPr bwMode="auto">
              <a:xfrm>
                <a:off x="3249" y="3310"/>
                <a:ext cx="1764" cy="708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sz="2200" b="1">
                    <a:solidFill>
                      <a:schemeClr val="bg1"/>
                    </a:solidFill>
                    <a:latin typeface="Arial" charset="0"/>
                  </a:rPr>
                  <a:t>Job specifications</a:t>
                </a:r>
                <a:endParaRPr lang="en-US" altLang="en-US" sz="2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500" name="Freeform 15"/>
              <p:cNvSpPr>
                <a:spLocks/>
              </p:cNvSpPr>
              <p:nvPr/>
            </p:nvSpPr>
            <p:spPr bwMode="auto">
              <a:xfrm>
                <a:off x="1127" y="2496"/>
                <a:ext cx="2121" cy="1525"/>
              </a:xfrm>
              <a:custGeom>
                <a:avLst/>
                <a:gdLst>
                  <a:gd name="T0" fmla="*/ 2120 w 2121"/>
                  <a:gd name="T1" fmla="*/ 1524 h 1525"/>
                  <a:gd name="T2" fmla="*/ 2120 w 2121"/>
                  <a:gd name="T3" fmla="*/ 814 h 1525"/>
                  <a:gd name="T4" fmla="*/ 0 w 2121"/>
                  <a:gd name="T5" fmla="*/ 0 h 1525"/>
                  <a:gd name="T6" fmla="*/ 2120 w 2121"/>
                  <a:gd name="T7" fmla="*/ 1524 h 15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1"/>
                  <a:gd name="T13" fmla="*/ 0 h 1525"/>
                  <a:gd name="T14" fmla="*/ 2121 w 2121"/>
                  <a:gd name="T15" fmla="*/ 1525 h 15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1" h="1525">
                    <a:moveTo>
                      <a:pt x="2120" y="1524"/>
                    </a:moveTo>
                    <a:lnTo>
                      <a:pt x="2120" y="814"/>
                    </a:lnTo>
                    <a:lnTo>
                      <a:pt x="0" y="0"/>
                    </a:lnTo>
                    <a:lnTo>
                      <a:pt x="2120" y="1524"/>
                    </a:lnTo>
                  </a:path>
                </a:pathLst>
              </a:custGeom>
              <a:gradFill rotWithShape="0">
                <a:gsLst>
                  <a:gs pos="0">
                    <a:srgbClr val="2EB7E5"/>
                  </a:gs>
                  <a:gs pos="100000">
                    <a:srgbClr val="33CCFF"/>
                  </a:gs>
                </a:gsLst>
                <a:lin ang="27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16"/>
              <p:cNvSpPr>
                <a:spLocks/>
              </p:cNvSpPr>
              <p:nvPr/>
            </p:nvSpPr>
            <p:spPr bwMode="auto">
              <a:xfrm>
                <a:off x="1127" y="2496"/>
                <a:ext cx="3884" cy="815"/>
              </a:xfrm>
              <a:custGeom>
                <a:avLst/>
                <a:gdLst>
                  <a:gd name="T0" fmla="*/ 3883 w 3884"/>
                  <a:gd name="T1" fmla="*/ 814 h 815"/>
                  <a:gd name="T2" fmla="*/ 0 w 3884"/>
                  <a:gd name="T3" fmla="*/ 0 h 815"/>
                  <a:gd name="T4" fmla="*/ 2116 w 3884"/>
                  <a:gd name="T5" fmla="*/ 814 h 815"/>
                  <a:gd name="T6" fmla="*/ 3883 w 3884"/>
                  <a:gd name="T7" fmla="*/ 814 h 8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84"/>
                  <a:gd name="T13" fmla="*/ 0 h 815"/>
                  <a:gd name="T14" fmla="*/ 3884 w 3884"/>
                  <a:gd name="T15" fmla="*/ 815 h 8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84" h="815">
                    <a:moveTo>
                      <a:pt x="3883" y="814"/>
                    </a:moveTo>
                    <a:lnTo>
                      <a:pt x="0" y="0"/>
                    </a:lnTo>
                    <a:lnTo>
                      <a:pt x="2116" y="814"/>
                    </a:lnTo>
                    <a:lnTo>
                      <a:pt x="3883" y="814"/>
                    </a:lnTo>
                  </a:path>
                </a:pathLst>
              </a:custGeom>
              <a:gradFill rotWithShape="0">
                <a:gsLst>
                  <a:gs pos="0">
                    <a:srgbClr val="2EB7E5"/>
                  </a:gs>
                  <a:gs pos="100000">
                    <a:srgbClr val="33CCFF"/>
                  </a:gs>
                </a:gsLst>
                <a:lin ang="27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96" name="Group 17"/>
            <p:cNvGrpSpPr>
              <a:grpSpLocks/>
            </p:cNvGrpSpPr>
            <p:nvPr/>
          </p:nvGrpSpPr>
          <p:grpSpPr bwMode="auto">
            <a:xfrm>
              <a:off x="1320" y="2496"/>
              <a:ext cx="4344" cy="698"/>
              <a:chOff x="1320" y="2496"/>
              <a:chExt cx="4344" cy="698"/>
            </a:xfrm>
          </p:grpSpPr>
          <p:sp>
            <p:nvSpPr>
              <p:cNvPr id="16497" name="Freeform 18"/>
              <p:cNvSpPr>
                <a:spLocks/>
              </p:cNvSpPr>
              <p:nvPr/>
            </p:nvSpPr>
            <p:spPr bwMode="auto">
              <a:xfrm>
                <a:off x="1320" y="2496"/>
                <a:ext cx="2581" cy="698"/>
              </a:xfrm>
              <a:custGeom>
                <a:avLst/>
                <a:gdLst>
                  <a:gd name="T0" fmla="*/ 2580 w 2581"/>
                  <a:gd name="T1" fmla="*/ 48 h 698"/>
                  <a:gd name="T2" fmla="*/ 0 w 2581"/>
                  <a:gd name="T3" fmla="*/ 0 h 698"/>
                  <a:gd name="T4" fmla="*/ 2580 w 2581"/>
                  <a:gd name="T5" fmla="*/ 697 h 698"/>
                  <a:gd name="T6" fmla="*/ 2580 w 2581"/>
                  <a:gd name="T7" fmla="*/ 48 h 6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1"/>
                  <a:gd name="T13" fmla="*/ 0 h 698"/>
                  <a:gd name="T14" fmla="*/ 2581 w 2581"/>
                  <a:gd name="T15" fmla="*/ 698 h 6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1" h="698">
                    <a:moveTo>
                      <a:pt x="2580" y="48"/>
                    </a:moveTo>
                    <a:lnTo>
                      <a:pt x="0" y="0"/>
                    </a:lnTo>
                    <a:lnTo>
                      <a:pt x="2580" y="697"/>
                    </a:lnTo>
                    <a:lnTo>
                      <a:pt x="2580" y="48"/>
                    </a:lnTo>
                  </a:path>
                </a:pathLst>
              </a:custGeom>
              <a:gradFill rotWithShape="0">
                <a:gsLst>
                  <a:gs pos="0">
                    <a:srgbClr val="2EB7E5"/>
                  </a:gs>
                  <a:gs pos="100000">
                    <a:srgbClr val="33CCFF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Rectangle 19"/>
              <p:cNvSpPr>
                <a:spLocks noChangeArrowheads="1"/>
              </p:cNvSpPr>
              <p:nvPr/>
            </p:nvSpPr>
            <p:spPr bwMode="auto">
              <a:xfrm>
                <a:off x="3900" y="2535"/>
                <a:ext cx="1764" cy="65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sz="2200" b="1">
                    <a:solidFill>
                      <a:schemeClr val="bg1"/>
                    </a:solidFill>
                    <a:latin typeface="Arial" charset="0"/>
                  </a:rPr>
                  <a:t>Essential functions</a:t>
                </a:r>
                <a:endParaRPr lang="en-US" altLang="en-US" sz="2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127000" y="1873250"/>
            <a:ext cx="2876550" cy="4179888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6391" name="Group 21"/>
          <p:cNvGrpSpPr>
            <a:grpSpLocks/>
          </p:cNvGrpSpPr>
          <p:nvPr/>
        </p:nvGrpSpPr>
        <p:grpSpPr bwMode="auto">
          <a:xfrm>
            <a:off x="234950" y="2084388"/>
            <a:ext cx="2614613" cy="3443287"/>
            <a:chOff x="148" y="1313"/>
            <a:chExt cx="1647" cy="2169"/>
          </a:xfrm>
        </p:grpSpPr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148" y="1313"/>
              <a:ext cx="1647" cy="2169"/>
              <a:chOff x="148" y="1313"/>
              <a:chExt cx="1647" cy="2169"/>
            </a:xfrm>
          </p:grpSpPr>
          <p:grpSp>
            <p:nvGrpSpPr>
              <p:cNvPr id="16410" name="Group 23"/>
              <p:cNvGrpSpPr>
                <a:grpSpLocks/>
              </p:cNvGrpSpPr>
              <p:nvPr/>
            </p:nvGrpSpPr>
            <p:grpSpPr bwMode="auto">
              <a:xfrm>
                <a:off x="148" y="1427"/>
                <a:ext cx="1647" cy="2055"/>
                <a:chOff x="148" y="1427"/>
                <a:chExt cx="1647" cy="2055"/>
              </a:xfrm>
            </p:grpSpPr>
            <p:sp>
              <p:nvSpPr>
                <p:cNvPr id="16491" name="AutoShape 24"/>
                <p:cNvSpPr>
                  <a:spLocks noChangeArrowheads="1"/>
                </p:cNvSpPr>
                <p:nvPr/>
              </p:nvSpPr>
              <p:spPr bwMode="auto">
                <a:xfrm>
                  <a:off x="168" y="1443"/>
                  <a:ext cx="1627" cy="2039"/>
                </a:xfrm>
                <a:prstGeom prst="roundRect">
                  <a:avLst>
                    <a:gd name="adj" fmla="val 11398"/>
                  </a:avLst>
                </a:prstGeom>
                <a:solidFill>
                  <a:srgbClr val="604020"/>
                </a:solidFill>
                <a:ln w="12700">
                  <a:solidFill>
                    <a:srgbClr val="60402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92" name="AutoShape 25"/>
                <p:cNvSpPr>
                  <a:spLocks noChangeArrowheads="1"/>
                </p:cNvSpPr>
                <p:nvPr/>
              </p:nvSpPr>
              <p:spPr bwMode="auto">
                <a:xfrm>
                  <a:off x="148" y="1427"/>
                  <a:ext cx="1627" cy="2039"/>
                </a:xfrm>
                <a:prstGeom prst="roundRect">
                  <a:avLst>
                    <a:gd name="adj" fmla="val 11403"/>
                  </a:avLst>
                </a:prstGeom>
                <a:solidFill>
                  <a:srgbClr val="806040"/>
                </a:solidFill>
                <a:ln w="12700">
                  <a:solidFill>
                    <a:srgbClr val="80604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411" name="Group 26"/>
              <p:cNvGrpSpPr>
                <a:grpSpLocks/>
              </p:cNvGrpSpPr>
              <p:nvPr/>
            </p:nvGrpSpPr>
            <p:grpSpPr bwMode="auto">
              <a:xfrm>
                <a:off x="315" y="1563"/>
                <a:ext cx="1314" cy="1771"/>
                <a:chOff x="315" y="1563"/>
                <a:chExt cx="1314" cy="1771"/>
              </a:xfrm>
            </p:grpSpPr>
            <p:sp>
              <p:nvSpPr>
                <p:cNvPr id="16463" name="Rectangle 27"/>
                <p:cNvSpPr>
                  <a:spLocks noChangeArrowheads="1"/>
                </p:cNvSpPr>
                <p:nvPr/>
              </p:nvSpPr>
              <p:spPr bwMode="auto">
                <a:xfrm>
                  <a:off x="338" y="1581"/>
                  <a:ext cx="1291" cy="1753"/>
                </a:xfrm>
                <a:prstGeom prst="rect">
                  <a:avLst/>
                </a:prstGeom>
                <a:solidFill>
                  <a:srgbClr val="604020"/>
                </a:solidFill>
                <a:ln w="12700">
                  <a:solidFill>
                    <a:srgbClr val="60402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64" name="Rectangle 28"/>
                <p:cNvSpPr>
                  <a:spLocks noChangeArrowheads="1"/>
                </p:cNvSpPr>
                <p:nvPr/>
              </p:nvSpPr>
              <p:spPr bwMode="auto">
                <a:xfrm>
                  <a:off x="315" y="1563"/>
                  <a:ext cx="1292" cy="175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6465" name="Group 29"/>
                <p:cNvGrpSpPr>
                  <a:grpSpLocks/>
                </p:cNvGrpSpPr>
                <p:nvPr/>
              </p:nvGrpSpPr>
              <p:grpSpPr bwMode="auto">
                <a:xfrm>
                  <a:off x="325" y="1764"/>
                  <a:ext cx="1278" cy="1467"/>
                  <a:chOff x="325" y="1764"/>
                  <a:chExt cx="1278" cy="1467"/>
                </a:xfrm>
              </p:grpSpPr>
              <p:sp>
                <p:nvSpPr>
                  <p:cNvPr id="1646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1862"/>
                    <a:ext cx="67" cy="62"/>
                  </a:xfrm>
                  <a:prstGeom prst="ellipse">
                    <a:avLst/>
                  </a:prstGeom>
                  <a:solidFill>
                    <a:srgbClr val="80604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46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27" y="1764"/>
                    <a:ext cx="127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7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46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27" y="1848"/>
                    <a:ext cx="1276" cy="346"/>
                    <a:chOff x="327" y="1848"/>
                    <a:chExt cx="1276" cy="346"/>
                  </a:xfrm>
                </p:grpSpPr>
                <p:sp>
                  <p:nvSpPr>
                    <p:cNvPr id="16486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1848"/>
                      <a:ext cx="127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7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1939"/>
                      <a:ext cx="127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8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" y="2025"/>
                      <a:ext cx="12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9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" y="2106"/>
                      <a:ext cx="127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90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" y="2194"/>
                      <a:ext cx="12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7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327" y="2285"/>
                    <a:ext cx="1276" cy="345"/>
                    <a:chOff x="327" y="2285"/>
                    <a:chExt cx="1276" cy="345"/>
                  </a:xfrm>
                </p:grpSpPr>
                <p:sp>
                  <p:nvSpPr>
                    <p:cNvPr id="16481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2285"/>
                      <a:ext cx="127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2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2374"/>
                      <a:ext cx="127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3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" y="2459"/>
                      <a:ext cx="12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4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" y="2541"/>
                      <a:ext cx="127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5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" y="2630"/>
                      <a:ext cx="12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47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25" y="2717"/>
                    <a:ext cx="1276" cy="342"/>
                    <a:chOff x="325" y="2717"/>
                    <a:chExt cx="1276" cy="342"/>
                  </a:xfrm>
                </p:grpSpPr>
                <p:sp>
                  <p:nvSpPr>
                    <p:cNvPr id="16476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" y="2717"/>
                      <a:ext cx="126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7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" y="2808"/>
                      <a:ext cx="127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8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2890"/>
                      <a:ext cx="127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9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2975"/>
                      <a:ext cx="127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0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" y="3059"/>
                      <a:ext cx="127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707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472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31" y="3150"/>
                    <a:ext cx="127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707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31" y="3231"/>
                    <a:ext cx="127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707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74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42" y="2454"/>
                    <a:ext cx="67" cy="60"/>
                  </a:xfrm>
                  <a:prstGeom prst="ellipse">
                    <a:avLst/>
                  </a:prstGeom>
                  <a:solidFill>
                    <a:srgbClr val="80604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475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49" y="3054"/>
                    <a:ext cx="66" cy="62"/>
                  </a:xfrm>
                  <a:prstGeom prst="ellipse">
                    <a:avLst/>
                  </a:prstGeom>
                  <a:solidFill>
                    <a:srgbClr val="80604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16466" name="Rectangle 54"/>
                <p:cNvSpPr>
                  <a:spLocks noChangeArrowheads="1"/>
                </p:cNvSpPr>
                <p:nvPr/>
              </p:nvSpPr>
              <p:spPr bwMode="auto">
                <a:xfrm>
                  <a:off x="318" y="1563"/>
                  <a:ext cx="1293" cy="175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412" name="Group 55"/>
              <p:cNvGrpSpPr>
                <a:grpSpLocks/>
              </p:cNvGrpSpPr>
              <p:nvPr/>
            </p:nvGrpSpPr>
            <p:grpSpPr bwMode="auto">
              <a:xfrm>
                <a:off x="593" y="1313"/>
                <a:ext cx="759" cy="310"/>
                <a:chOff x="593" y="1313"/>
                <a:chExt cx="759" cy="310"/>
              </a:xfrm>
            </p:grpSpPr>
            <p:grpSp>
              <p:nvGrpSpPr>
                <p:cNvPr id="16413" name="Group 56"/>
                <p:cNvGrpSpPr>
                  <a:grpSpLocks/>
                </p:cNvGrpSpPr>
                <p:nvPr/>
              </p:nvGrpSpPr>
              <p:grpSpPr bwMode="auto">
                <a:xfrm>
                  <a:off x="627" y="1352"/>
                  <a:ext cx="711" cy="184"/>
                  <a:chOff x="627" y="1352"/>
                  <a:chExt cx="711" cy="184"/>
                </a:xfrm>
              </p:grpSpPr>
              <p:grpSp>
                <p:nvGrpSpPr>
                  <p:cNvPr id="16446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27" y="1352"/>
                    <a:ext cx="711" cy="184"/>
                    <a:chOff x="627" y="1352"/>
                    <a:chExt cx="711" cy="184"/>
                  </a:xfrm>
                </p:grpSpPr>
                <p:sp>
                  <p:nvSpPr>
                    <p:cNvPr id="16448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629" y="1519"/>
                      <a:ext cx="709" cy="17"/>
                    </a:xfrm>
                    <a:custGeom>
                      <a:avLst/>
                      <a:gdLst>
                        <a:gd name="T0" fmla="*/ 0 w 709"/>
                        <a:gd name="T1" fmla="*/ 0 h 17"/>
                        <a:gd name="T2" fmla="*/ 684 w 709"/>
                        <a:gd name="T3" fmla="*/ 0 h 17"/>
                        <a:gd name="T4" fmla="*/ 708 w 709"/>
                        <a:gd name="T5" fmla="*/ 16 h 17"/>
                        <a:gd name="T6" fmla="*/ 21 w 709"/>
                        <a:gd name="T7" fmla="*/ 16 h 17"/>
                        <a:gd name="T8" fmla="*/ 0 w 709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9"/>
                        <a:gd name="T16" fmla="*/ 0 h 17"/>
                        <a:gd name="T17" fmla="*/ 709 w 709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9" h="17">
                          <a:moveTo>
                            <a:pt x="0" y="0"/>
                          </a:moveTo>
                          <a:lnTo>
                            <a:pt x="684" y="0"/>
                          </a:lnTo>
                          <a:lnTo>
                            <a:pt x="708" y="16"/>
                          </a:lnTo>
                          <a:lnTo>
                            <a:pt x="21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60402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449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2" y="1352"/>
                      <a:ext cx="634" cy="175"/>
                      <a:chOff x="682" y="1352"/>
                      <a:chExt cx="634" cy="175"/>
                    </a:xfrm>
                  </p:grpSpPr>
                  <p:sp>
                    <p:nvSpPr>
                      <p:cNvPr id="16461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82" y="1390"/>
                        <a:ext cx="634" cy="137"/>
                      </a:xfrm>
                      <a:custGeom>
                        <a:avLst/>
                        <a:gdLst>
                          <a:gd name="T0" fmla="*/ 0 w 634"/>
                          <a:gd name="T1" fmla="*/ 136 h 137"/>
                          <a:gd name="T2" fmla="*/ 633 w 634"/>
                          <a:gd name="T3" fmla="*/ 136 h 137"/>
                          <a:gd name="T4" fmla="*/ 633 w 634"/>
                          <a:gd name="T5" fmla="*/ 96 h 137"/>
                          <a:gd name="T6" fmla="*/ 525 w 634"/>
                          <a:gd name="T7" fmla="*/ 29 h 137"/>
                          <a:gd name="T8" fmla="*/ 357 w 634"/>
                          <a:gd name="T9" fmla="*/ 29 h 137"/>
                          <a:gd name="T10" fmla="*/ 331 w 634"/>
                          <a:gd name="T11" fmla="*/ 0 h 137"/>
                          <a:gd name="T12" fmla="*/ 264 w 634"/>
                          <a:gd name="T13" fmla="*/ 1 h 137"/>
                          <a:gd name="T14" fmla="*/ 237 w 634"/>
                          <a:gd name="T15" fmla="*/ 29 h 137"/>
                          <a:gd name="T16" fmla="*/ 101 w 634"/>
                          <a:gd name="T17" fmla="*/ 29 h 137"/>
                          <a:gd name="T18" fmla="*/ 1 w 634"/>
                          <a:gd name="T19" fmla="*/ 97 h 137"/>
                          <a:gd name="T20" fmla="*/ 0 w 634"/>
                          <a:gd name="T21" fmla="*/ 136 h 137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634"/>
                          <a:gd name="T34" fmla="*/ 0 h 137"/>
                          <a:gd name="T35" fmla="*/ 634 w 634"/>
                          <a:gd name="T36" fmla="*/ 137 h 137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634" h="137">
                            <a:moveTo>
                              <a:pt x="0" y="136"/>
                            </a:moveTo>
                            <a:lnTo>
                              <a:pt x="633" y="136"/>
                            </a:lnTo>
                            <a:lnTo>
                              <a:pt x="633" y="96"/>
                            </a:lnTo>
                            <a:lnTo>
                              <a:pt x="525" y="29"/>
                            </a:lnTo>
                            <a:lnTo>
                              <a:pt x="357" y="29"/>
                            </a:lnTo>
                            <a:lnTo>
                              <a:pt x="331" y="0"/>
                            </a:lnTo>
                            <a:lnTo>
                              <a:pt x="264" y="1"/>
                            </a:lnTo>
                            <a:lnTo>
                              <a:pt x="237" y="29"/>
                            </a:lnTo>
                            <a:lnTo>
                              <a:pt x="101" y="29"/>
                            </a:lnTo>
                            <a:lnTo>
                              <a:pt x="1" y="97"/>
                            </a:lnTo>
                            <a:lnTo>
                              <a:pt x="0" y="13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62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4" y="1352"/>
                        <a:ext cx="91" cy="65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16450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627" y="1390"/>
                      <a:ext cx="676" cy="137"/>
                    </a:xfrm>
                    <a:custGeom>
                      <a:avLst/>
                      <a:gdLst>
                        <a:gd name="T0" fmla="*/ 0 w 676"/>
                        <a:gd name="T1" fmla="*/ 136 h 137"/>
                        <a:gd name="T2" fmla="*/ 675 w 676"/>
                        <a:gd name="T3" fmla="*/ 136 h 137"/>
                        <a:gd name="T4" fmla="*/ 675 w 676"/>
                        <a:gd name="T5" fmla="*/ 96 h 137"/>
                        <a:gd name="T6" fmla="*/ 567 w 676"/>
                        <a:gd name="T7" fmla="*/ 29 h 137"/>
                        <a:gd name="T8" fmla="*/ 399 w 676"/>
                        <a:gd name="T9" fmla="*/ 29 h 137"/>
                        <a:gd name="T10" fmla="*/ 374 w 676"/>
                        <a:gd name="T11" fmla="*/ 0 h 137"/>
                        <a:gd name="T12" fmla="*/ 306 w 676"/>
                        <a:gd name="T13" fmla="*/ 1 h 137"/>
                        <a:gd name="T14" fmla="*/ 279 w 676"/>
                        <a:gd name="T15" fmla="*/ 29 h 137"/>
                        <a:gd name="T16" fmla="*/ 113 w 676"/>
                        <a:gd name="T17" fmla="*/ 29 h 137"/>
                        <a:gd name="T18" fmla="*/ 0 w 676"/>
                        <a:gd name="T19" fmla="*/ 97 h 137"/>
                        <a:gd name="T20" fmla="*/ 0 w 676"/>
                        <a:gd name="T21" fmla="*/ 136 h 13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76"/>
                        <a:gd name="T34" fmla="*/ 0 h 137"/>
                        <a:gd name="T35" fmla="*/ 676 w 676"/>
                        <a:gd name="T36" fmla="*/ 137 h 13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76" h="137">
                          <a:moveTo>
                            <a:pt x="0" y="136"/>
                          </a:moveTo>
                          <a:lnTo>
                            <a:pt x="675" y="136"/>
                          </a:lnTo>
                          <a:lnTo>
                            <a:pt x="675" y="96"/>
                          </a:lnTo>
                          <a:lnTo>
                            <a:pt x="567" y="29"/>
                          </a:lnTo>
                          <a:lnTo>
                            <a:pt x="399" y="29"/>
                          </a:lnTo>
                          <a:lnTo>
                            <a:pt x="374" y="0"/>
                          </a:lnTo>
                          <a:lnTo>
                            <a:pt x="306" y="1"/>
                          </a:lnTo>
                          <a:lnTo>
                            <a:pt x="279" y="29"/>
                          </a:lnTo>
                          <a:lnTo>
                            <a:pt x="113" y="29"/>
                          </a:lnTo>
                          <a:lnTo>
                            <a:pt x="0" y="97"/>
                          </a:lnTo>
                          <a:lnTo>
                            <a:pt x="0" y="13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1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0" y="1352"/>
                      <a:ext cx="92" cy="6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6452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633" y="1390"/>
                      <a:ext cx="677" cy="137"/>
                    </a:xfrm>
                    <a:custGeom>
                      <a:avLst/>
                      <a:gdLst>
                        <a:gd name="T0" fmla="*/ 0 w 677"/>
                        <a:gd name="T1" fmla="*/ 136 h 137"/>
                        <a:gd name="T2" fmla="*/ 676 w 677"/>
                        <a:gd name="T3" fmla="*/ 136 h 137"/>
                        <a:gd name="T4" fmla="*/ 676 w 677"/>
                        <a:gd name="T5" fmla="*/ 96 h 137"/>
                        <a:gd name="T6" fmla="*/ 568 w 677"/>
                        <a:gd name="T7" fmla="*/ 29 h 137"/>
                        <a:gd name="T8" fmla="*/ 400 w 677"/>
                        <a:gd name="T9" fmla="*/ 29 h 137"/>
                        <a:gd name="T10" fmla="*/ 373 w 677"/>
                        <a:gd name="T11" fmla="*/ 0 h 137"/>
                        <a:gd name="T12" fmla="*/ 306 w 677"/>
                        <a:gd name="T13" fmla="*/ 1 h 137"/>
                        <a:gd name="T14" fmla="*/ 280 w 677"/>
                        <a:gd name="T15" fmla="*/ 29 h 137"/>
                        <a:gd name="T16" fmla="*/ 114 w 677"/>
                        <a:gd name="T17" fmla="*/ 29 h 137"/>
                        <a:gd name="T18" fmla="*/ 1 w 677"/>
                        <a:gd name="T19" fmla="*/ 98 h 137"/>
                        <a:gd name="T20" fmla="*/ 0 w 677"/>
                        <a:gd name="T21" fmla="*/ 136 h 13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77"/>
                        <a:gd name="T34" fmla="*/ 0 h 137"/>
                        <a:gd name="T35" fmla="*/ 677 w 677"/>
                        <a:gd name="T36" fmla="*/ 137 h 13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77" h="137">
                          <a:moveTo>
                            <a:pt x="0" y="136"/>
                          </a:moveTo>
                          <a:lnTo>
                            <a:pt x="676" y="136"/>
                          </a:lnTo>
                          <a:lnTo>
                            <a:pt x="676" y="96"/>
                          </a:lnTo>
                          <a:lnTo>
                            <a:pt x="568" y="29"/>
                          </a:lnTo>
                          <a:lnTo>
                            <a:pt x="400" y="29"/>
                          </a:lnTo>
                          <a:lnTo>
                            <a:pt x="373" y="0"/>
                          </a:lnTo>
                          <a:lnTo>
                            <a:pt x="306" y="1"/>
                          </a:lnTo>
                          <a:lnTo>
                            <a:pt x="280" y="29"/>
                          </a:lnTo>
                          <a:lnTo>
                            <a:pt x="114" y="29"/>
                          </a:lnTo>
                          <a:lnTo>
                            <a:pt x="1" y="98"/>
                          </a:lnTo>
                          <a:lnTo>
                            <a:pt x="0" y="136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3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7" y="1352"/>
                      <a:ext cx="92" cy="65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6454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1477"/>
                      <a:ext cx="25" cy="24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645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9" y="1477"/>
                      <a:ext cx="28" cy="24"/>
                    </a:xfrm>
                    <a:prstGeom prst="ellipse">
                      <a:avLst/>
                    </a:prstGeom>
                    <a:solidFill>
                      <a:srgbClr val="606060"/>
                    </a:solidFill>
                    <a:ln w="1270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grpSp>
                  <p:nvGrpSpPr>
                    <p:cNvPr id="16456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10" y="1476"/>
                      <a:ext cx="34" cy="24"/>
                      <a:chOff x="710" y="1476"/>
                      <a:chExt cx="34" cy="24"/>
                    </a:xfrm>
                  </p:grpSpPr>
                  <p:sp>
                    <p:nvSpPr>
                      <p:cNvPr id="16458" name="Oval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0" y="1476"/>
                        <a:ext cx="25" cy="24"/>
                      </a:xfrm>
                      <a:prstGeom prst="ellipse">
                        <a:avLst/>
                      </a:prstGeom>
                      <a:solidFill>
                        <a:srgbClr val="C0C0C0"/>
                      </a:solidFill>
                      <a:ln w="1270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16459" name="Oval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8" y="1476"/>
                        <a:ext cx="26" cy="24"/>
                      </a:xfrm>
                      <a:prstGeom prst="ellipse">
                        <a:avLst/>
                      </a:prstGeom>
                      <a:solidFill>
                        <a:srgbClr val="606060"/>
                      </a:solidFill>
                      <a:ln w="12700">
                        <a:solidFill>
                          <a:srgbClr val="60606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16460" name="Oval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14" y="1476"/>
                        <a:ext cx="24" cy="24"/>
                      </a:xfrm>
                      <a:prstGeom prst="ellipse">
                        <a:avLst/>
                      </a:prstGeom>
                      <a:solidFill>
                        <a:srgbClr val="806040"/>
                      </a:solidFill>
                      <a:ln w="12700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16457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1476"/>
                      <a:ext cx="27" cy="24"/>
                    </a:xfrm>
                    <a:prstGeom prst="ellipse">
                      <a:avLst/>
                    </a:prstGeom>
                    <a:solidFill>
                      <a:srgbClr val="80604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16447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954" y="1368"/>
                    <a:ext cx="37" cy="2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16414" name="Group 74"/>
                <p:cNvGrpSpPr>
                  <a:grpSpLocks/>
                </p:cNvGrpSpPr>
                <p:nvPr/>
              </p:nvGrpSpPr>
              <p:grpSpPr bwMode="auto">
                <a:xfrm>
                  <a:off x="827" y="1475"/>
                  <a:ext cx="290" cy="28"/>
                  <a:chOff x="827" y="1475"/>
                  <a:chExt cx="290" cy="28"/>
                </a:xfrm>
              </p:grpSpPr>
              <p:grpSp>
                <p:nvGrpSpPr>
                  <p:cNvPr id="16438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1069" y="1476"/>
                    <a:ext cx="48" cy="27"/>
                    <a:chOff x="1069" y="1476"/>
                    <a:chExt cx="48" cy="27"/>
                  </a:xfrm>
                </p:grpSpPr>
                <p:sp>
                  <p:nvSpPr>
                    <p:cNvPr id="16443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9" y="1480"/>
                      <a:ext cx="43" cy="17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6444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100" y="1476"/>
                      <a:ext cx="17" cy="25"/>
                    </a:xfrm>
                    <a:custGeom>
                      <a:avLst/>
                      <a:gdLst>
                        <a:gd name="T0" fmla="*/ 0 w 17"/>
                        <a:gd name="T1" fmla="*/ 12 h 25"/>
                        <a:gd name="T2" fmla="*/ 16 w 17"/>
                        <a:gd name="T3" fmla="*/ 0 h 25"/>
                        <a:gd name="T4" fmla="*/ 16 w 17"/>
                        <a:gd name="T5" fmla="*/ 24 h 25"/>
                        <a:gd name="T6" fmla="*/ 0 w 17"/>
                        <a:gd name="T7" fmla="*/ 12 h 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25"/>
                        <a:gd name="T14" fmla="*/ 17 w 17"/>
                        <a:gd name="T15" fmla="*/ 25 h 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25">
                          <a:moveTo>
                            <a:pt x="0" y="12"/>
                          </a:moveTo>
                          <a:lnTo>
                            <a:pt x="16" y="0"/>
                          </a:lnTo>
                          <a:lnTo>
                            <a:pt x="16" y="24"/>
                          </a:lnTo>
                          <a:lnTo>
                            <a:pt x="0" y="12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5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9" y="1477"/>
                      <a:ext cx="8" cy="26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16439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827" y="1475"/>
                    <a:ext cx="49" cy="26"/>
                    <a:chOff x="827" y="1475"/>
                    <a:chExt cx="49" cy="26"/>
                  </a:xfrm>
                </p:grpSpPr>
                <p:sp>
                  <p:nvSpPr>
                    <p:cNvPr id="16440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3" y="1480"/>
                      <a:ext cx="43" cy="16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6441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829" y="1475"/>
                      <a:ext cx="17" cy="25"/>
                    </a:xfrm>
                    <a:custGeom>
                      <a:avLst/>
                      <a:gdLst>
                        <a:gd name="T0" fmla="*/ 16 w 17"/>
                        <a:gd name="T1" fmla="*/ 12 h 25"/>
                        <a:gd name="T2" fmla="*/ 0 w 17"/>
                        <a:gd name="T3" fmla="*/ 0 h 25"/>
                        <a:gd name="T4" fmla="*/ 0 w 17"/>
                        <a:gd name="T5" fmla="*/ 24 h 25"/>
                        <a:gd name="T6" fmla="*/ 16 w 17"/>
                        <a:gd name="T7" fmla="*/ 12 h 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25"/>
                        <a:gd name="T14" fmla="*/ 17 w 17"/>
                        <a:gd name="T15" fmla="*/ 25 h 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25">
                          <a:moveTo>
                            <a:pt x="16" y="12"/>
                          </a:move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16" y="12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2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7" y="1476"/>
                      <a:ext cx="8" cy="2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grpSp>
              <p:nvGrpSpPr>
                <p:cNvPr id="16415" name="Group 83"/>
                <p:cNvGrpSpPr>
                  <a:grpSpLocks/>
                </p:cNvGrpSpPr>
                <p:nvPr/>
              </p:nvGrpSpPr>
              <p:grpSpPr bwMode="auto">
                <a:xfrm>
                  <a:off x="827" y="1472"/>
                  <a:ext cx="290" cy="27"/>
                  <a:chOff x="827" y="1472"/>
                  <a:chExt cx="290" cy="27"/>
                </a:xfrm>
              </p:grpSpPr>
              <p:grpSp>
                <p:nvGrpSpPr>
                  <p:cNvPr id="16430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069" y="1473"/>
                    <a:ext cx="48" cy="26"/>
                    <a:chOff x="1069" y="1473"/>
                    <a:chExt cx="48" cy="26"/>
                  </a:xfrm>
                </p:grpSpPr>
                <p:sp>
                  <p:nvSpPr>
                    <p:cNvPr id="1643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9" y="1478"/>
                      <a:ext cx="43" cy="16"/>
                    </a:xfrm>
                    <a:prstGeom prst="rect">
                      <a:avLst/>
                    </a:prstGeom>
                    <a:solidFill>
                      <a:srgbClr val="404040"/>
                    </a:solidFill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6436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1100" y="1473"/>
                      <a:ext cx="17" cy="25"/>
                    </a:xfrm>
                    <a:custGeom>
                      <a:avLst/>
                      <a:gdLst>
                        <a:gd name="T0" fmla="*/ 0 w 17"/>
                        <a:gd name="T1" fmla="*/ 12 h 25"/>
                        <a:gd name="T2" fmla="*/ 16 w 17"/>
                        <a:gd name="T3" fmla="*/ 0 h 25"/>
                        <a:gd name="T4" fmla="*/ 16 w 17"/>
                        <a:gd name="T5" fmla="*/ 24 h 25"/>
                        <a:gd name="T6" fmla="*/ 0 w 17"/>
                        <a:gd name="T7" fmla="*/ 12 h 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25"/>
                        <a:gd name="T14" fmla="*/ 17 w 17"/>
                        <a:gd name="T15" fmla="*/ 25 h 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25">
                          <a:moveTo>
                            <a:pt x="0" y="12"/>
                          </a:moveTo>
                          <a:lnTo>
                            <a:pt x="16" y="0"/>
                          </a:lnTo>
                          <a:lnTo>
                            <a:pt x="16" y="24"/>
                          </a:lnTo>
                          <a:lnTo>
                            <a:pt x="0" y="12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7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9" y="1474"/>
                      <a:ext cx="8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16431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827" y="1472"/>
                    <a:ext cx="49" cy="26"/>
                    <a:chOff x="827" y="1472"/>
                    <a:chExt cx="49" cy="26"/>
                  </a:xfrm>
                </p:grpSpPr>
                <p:sp>
                  <p:nvSpPr>
                    <p:cNvPr id="16432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3" y="1477"/>
                      <a:ext cx="43" cy="16"/>
                    </a:xfrm>
                    <a:prstGeom prst="rect">
                      <a:avLst/>
                    </a:prstGeom>
                    <a:solidFill>
                      <a:srgbClr val="404040"/>
                    </a:solidFill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6433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829" y="1472"/>
                      <a:ext cx="17" cy="25"/>
                    </a:xfrm>
                    <a:custGeom>
                      <a:avLst/>
                      <a:gdLst>
                        <a:gd name="T0" fmla="*/ 16 w 17"/>
                        <a:gd name="T1" fmla="*/ 12 h 25"/>
                        <a:gd name="T2" fmla="*/ 0 w 17"/>
                        <a:gd name="T3" fmla="*/ 0 h 25"/>
                        <a:gd name="T4" fmla="*/ 0 w 17"/>
                        <a:gd name="T5" fmla="*/ 24 h 25"/>
                        <a:gd name="T6" fmla="*/ 16 w 17"/>
                        <a:gd name="T7" fmla="*/ 12 h 2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"/>
                        <a:gd name="T13" fmla="*/ 0 h 25"/>
                        <a:gd name="T14" fmla="*/ 17 w 17"/>
                        <a:gd name="T15" fmla="*/ 25 h 2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" h="25">
                          <a:moveTo>
                            <a:pt x="16" y="12"/>
                          </a:moveTo>
                          <a:lnTo>
                            <a:pt x="0" y="0"/>
                          </a:lnTo>
                          <a:lnTo>
                            <a:pt x="0" y="24"/>
                          </a:lnTo>
                          <a:lnTo>
                            <a:pt x="16" y="12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4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7" y="1473"/>
                      <a:ext cx="8" cy="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</p:grpSp>
            <p:grpSp>
              <p:nvGrpSpPr>
                <p:cNvPr id="16416" name="Group 92"/>
                <p:cNvGrpSpPr>
                  <a:grpSpLocks/>
                </p:cNvGrpSpPr>
                <p:nvPr/>
              </p:nvGrpSpPr>
              <p:grpSpPr bwMode="auto">
                <a:xfrm>
                  <a:off x="593" y="1313"/>
                  <a:ext cx="759" cy="310"/>
                  <a:chOff x="593" y="1313"/>
                  <a:chExt cx="759" cy="310"/>
                </a:xfrm>
              </p:grpSpPr>
              <p:sp>
                <p:nvSpPr>
                  <p:cNvPr id="16417" name="Freeform 93"/>
                  <p:cNvSpPr>
                    <a:spLocks/>
                  </p:cNvSpPr>
                  <p:nvPr/>
                </p:nvSpPr>
                <p:spPr bwMode="auto">
                  <a:xfrm>
                    <a:off x="969" y="1313"/>
                    <a:ext cx="380" cy="301"/>
                  </a:xfrm>
                  <a:custGeom>
                    <a:avLst/>
                    <a:gdLst>
                      <a:gd name="T0" fmla="*/ 1 w 380"/>
                      <a:gd name="T1" fmla="*/ 0 h 301"/>
                      <a:gd name="T2" fmla="*/ 16 w 380"/>
                      <a:gd name="T3" fmla="*/ 1 h 301"/>
                      <a:gd name="T4" fmla="*/ 32 w 380"/>
                      <a:gd name="T5" fmla="*/ 4 h 301"/>
                      <a:gd name="T6" fmla="*/ 47 w 380"/>
                      <a:gd name="T7" fmla="*/ 10 h 301"/>
                      <a:gd name="T8" fmla="*/ 60 w 380"/>
                      <a:gd name="T9" fmla="*/ 21 h 301"/>
                      <a:gd name="T10" fmla="*/ 69 w 380"/>
                      <a:gd name="T11" fmla="*/ 32 h 301"/>
                      <a:gd name="T12" fmla="*/ 74 w 380"/>
                      <a:gd name="T13" fmla="*/ 48 h 301"/>
                      <a:gd name="T14" fmla="*/ 72 w 380"/>
                      <a:gd name="T15" fmla="*/ 62 h 301"/>
                      <a:gd name="T16" fmla="*/ 69 w 380"/>
                      <a:gd name="T17" fmla="*/ 74 h 301"/>
                      <a:gd name="T18" fmla="*/ 60 w 380"/>
                      <a:gd name="T19" fmla="*/ 87 h 301"/>
                      <a:gd name="T20" fmla="*/ 52 w 380"/>
                      <a:gd name="T21" fmla="*/ 97 h 301"/>
                      <a:gd name="T22" fmla="*/ 47 w 380"/>
                      <a:gd name="T23" fmla="*/ 113 h 301"/>
                      <a:gd name="T24" fmla="*/ 52 w 380"/>
                      <a:gd name="T25" fmla="*/ 124 h 301"/>
                      <a:gd name="T26" fmla="*/ 60 w 380"/>
                      <a:gd name="T27" fmla="*/ 135 h 301"/>
                      <a:gd name="T28" fmla="*/ 72 w 380"/>
                      <a:gd name="T29" fmla="*/ 141 h 301"/>
                      <a:gd name="T30" fmla="*/ 91 w 380"/>
                      <a:gd name="T31" fmla="*/ 145 h 301"/>
                      <a:gd name="T32" fmla="*/ 108 w 380"/>
                      <a:gd name="T33" fmla="*/ 147 h 301"/>
                      <a:gd name="T34" fmla="*/ 114 w 380"/>
                      <a:gd name="T35" fmla="*/ 153 h 301"/>
                      <a:gd name="T36" fmla="*/ 118 w 380"/>
                      <a:gd name="T37" fmla="*/ 168 h 301"/>
                      <a:gd name="T38" fmla="*/ 121 w 380"/>
                      <a:gd name="T39" fmla="*/ 192 h 301"/>
                      <a:gd name="T40" fmla="*/ 118 w 380"/>
                      <a:gd name="T41" fmla="*/ 218 h 301"/>
                      <a:gd name="T42" fmla="*/ 120 w 380"/>
                      <a:gd name="T43" fmla="*/ 225 h 301"/>
                      <a:gd name="T44" fmla="*/ 125 w 380"/>
                      <a:gd name="T45" fmla="*/ 227 h 301"/>
                      <a:gd name="T46" fmla="*/ 179 w 380"/>
                      <a:gd name="T47" fmla="*/ 232 h 301"/>
                      <a:gd name="T48" fmla="*/ 245 w 380"/>
                      <a:gd name="T49" fmla="*/ 240 h 301"/>
                      <a:gd name="T50" fmla="*/ 315 w 380"/>
                      <a:gd name="T51" fmla="*/ 254 h 301"/>
                      <a:gd name="T52" fmla="*/ 347 w 380"/>
                      <a:gd name="T53" fmla="*/ 264 h 301"/>
                      <a:gd name="T54" fmla="*/ 379 w 380"/>
                      <a:gd name="T55" fmla="*/ 284 h 301"/>
                      <a:gd name="T56" fmla="*/ 379 w 380"/>
                      <a:gd name="T57" fmla="*/ 300 h 301"/>
                      <a:gd name="T58" fmla="*/ 0 w 380"/>
                      <a:gd name="T59" fmla="*/ 300 h 301"/>
                      <a:gd name="T60" fmla="*/ 0 w 380"/>
                      <a:gd name="T61" fmla="*/ 89 h 301"/>
                      <a:gd name="T62" fmla="*/ 19 w 380"/>
                      <a:gd name="T63" fmla="*/ 86 h 301"/>
                      <a:gd name="T64" fmla="*/ 34 w 380"/>
                      <a:gd name="T65" fmla="*/ 78 h 301"/>
                      <a:gd name="T66" fmla="*/ 38 w 380"/>
                      <a:gd name="T67" fmla="*/ 64 h 301"/>
                      <a:gd name="T68" fmla="*/ 39 w 380"/>
                      <a:gd name="T69" fmla="*/ 48 h 301"/>
                      <a:gd name="T70" fmla="*/ 35 w 380"/>
                      <a:gd name="T71" fmla="*/ 37 h 301"/>
                      <a:gd name="T72" fmla="*/ 27 w 380"/>
                      <a:gd name="T73" fmla="*/ 31 h 301"/>
                      <a:gd name="T74" fmla="*/ 16 w 380"/>
                      <a:gd name="T75" fmla="*/ 26 h 301"/>
                      <a:gd name="T76" fmla="*/ 1 w 380"/>
                      <a:gd name="T77" fmla="*/ 25 h 301"/>
                      <a:gd name="T78" fmla="*/ 1 w 380"/>
                      <a:gd name="T79" fmla="*/ 0 h 3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380"/>
                      <a:gd name="T121" fmla="*/ 0 h 301"/>
                      <a:gd name="T122" fmla="*/ 380 w 380"/>
                      <a:gd name="T123" fmla="*/ 301 h 301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380" h="301">
                        <a:moveTo>
                          <a:pt x="1" y="0"/>
                        </a:moveTo>
                        <a:lnTo>
                          <a:pt x="16" y="1"/>
                        </a:lnTo>
                        <a:lnTo>
                          <a:pt x="32" y="4"/>
                        </a:lnTo>
                        <a:lnTo>
                          <a:pt x="47" y="10"/>
                        </a:lnTo>
                        <a:lnTo>
                          <a:pt x="60" y="21"/>
                        </a:lnTo>
                        <a:lnTo>
                          <a:pt x="69" y="32"/>
                        </a:lnTo>
                        <a:lnTo>
                          <a:pt x="74" y="48"/>
                        </a:lnTo>
                        <a:lnTo>
                          <a:pt x="72" y="62"/>
                        </a:lnTo>
                        <a:lnTo>
                          <a:pt x="69" y="74"/>
                        </a:lnTo>
                        <a:lnTo>
                          <a:pt x="60" y="87"/>
                        </a:lnTo>
                        <a:lnTo>
                          <a:pt x="52" y="97"/>
                        </a:lnTo>
                        <a:lnTo>
                          <a:pt x="47" y="113"/>
                        </a:lnTo>
                        <a:lnTo>
                          <a:pt x="52" y="124"/>
                        </a:lnTo>
                        <a:lnTo>
                          <a:pt x="60" y="135"/>
                        </a:lnTo>
                        <a:lnTo>
                          <a:pt x="72" y="141"/>
                        </a:lnTo>
                        <a:lnTo>
                          <a:pt x="91" y="145"/>
                        </a:lnTo>
                        <a:lnTo>
                          <a:pt x="108" y="147"/>
                        </a:lnTo>
                        <a:lnTo>
                          <a:pt x="114" y="153"/>
                        </a:lnTo>
                        <a:lnTo>
                          <a:pt x="118" y="168"/>
                        </a:lnTo>
                        <a:lnTo>
                          <a:pt x="121" y="192"/>
                        </a:lnTo>
                        <a:lnTo>
                          <a:pt x="118" y="218"/>
                        </a:lnTo>
                        <a:lnTo>
                          <a:pt x="120" y="225"/>
                        </a:lnTo>
                        <a:lnTo>
                          <a:pt x="125" y="227"/>
                        </a:lnTo>
                        <a:lnTo>
                          <a:pt x="179" y="232"/>
                        </a:lnTo>
                        <a:lnTo>
                          <a:pt x="245" y="240"/>
                        </a:lnTo>
                        <a:lnTo>
                          <a:pt x="315" y="254"/>
                        </a:lnTo>
                        <a:lnTo>
                          <a:pt x="347" y="264"/>
                        </a:lnTo>
                        <a:lnTo>
                          <a:pt x="379" y="284"/>
                        </a:lnTo>
                        <a:lnTo>
                          <a:pt x="379" y="300"/>
                        </a:lnTo>
                        <a:lnTo>
                          <a:pt x="0" y="300"/>
                        </a:lnTo>
                        <a:lnTo>
                          <a:pt x="0" y="89"/>
                        </a:lnTo>
                        <a:lnTo>
                          <a:pt x="19" y="86"/>
                        </a:lnTo>
                        <a:lnTo>
                          <a:pt x="34" y="78"/>
                        </a:lnTo>
                        <a:lnTo>
                          <a:pt x="38" y="64"/>
                        </a:lnTo>
                        <a:lnTo>
                          <a:pt x="39" y="48"/>
                        </a:lnTo>
                        <a:lnTo>
                          <a:pt x="35" y="37"/>
                        </a:lnTo>
                        <a:lnTo>
                          <a:pt x="27" y="31"/>
                        </a:lnTo>
                        <a:lnTo>
                          <a:pt x="16" y="26"/>
                        </a:lnTo>
                        <a:lnTo>
                          <a:pt x="1" y="25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8" name="Freeform 94"/>
                  <p:cNvSpPr>
                    <a:spLocks/>
                  </p:cNvSpPr>
                  <p:nvPr/>
                </p:nvSpPr>
                <p:spPr bwMode="auto">
                  <a:xfrm>
                    <a:off x="593" y="1313"/>
                    <a:ext cx="378" cy="302"/>
                  </a:xfrm>
                  <a:custGeom>
                    <a:avLst/>
                    <a:gdLst>
                      <a:gd name="T0" fmla="*/ 377 w 378"/>
                      <a:gd name="T1" fmla="*/ 0 h 302"/>
                      <a:gd name="T2" fmla="*/ 364 w 378"/>
                      <a:gd name="T3" fmla="*/ 1 h 302"/>
                      <a:gd name="T4" fmla="*/ 346 w 378"/>
                      <a:gd name="T5" fmla="*/ 4 h 302"/>
                      <a:gd name="T6" fmla="*/ 331 w 378"/>
                      <a:gd name="T7" fmla="*/ 9 h 302"/>
                      <a:gd name="T8" fmla="*/ 317 w 378"/>
                      <a:gd name="T9" fmla="*/ 18 h 302"/>
                      <a:gd name="T10" fmla="*/ 308 w 378"/>
                      <a:gd name="T11" fmla="*/ 32 h 302"/>
                      <a:gd name="T12" fmla="*/ 303 w 378"/>
                      <a:gd name="T13" fmla="*/ 48 h 302"/>
                      <a:gd name="T14" fmla="*/ 305 w 378"/>
                      <a:gd name="T15" fmla="*/ 62 h 302"/>
                      <a:gd name="T16" fmla="*/ 308 w 378"/>
                      <a:gd name="T17" fmla="*/ 75 h 302"/>
                      <a:gd name="T18" fmla="*/ 317 w 378"/>
                      <a:gd name="T19" fmla="*/ 85 h 302"/>
                      <a:gd name="T20" fmla="*/ 326 w 378"/>
                      <a:gd name="T21" fmla="*/ 97 h 302"/>
                      <a:gd name="T22" fmla="*/ 330 w 378"/>
                      <a:gd name="T23" fmla="*/ 113 h 302"/>
                      <a:gd name="T24" fmla="*/ 326 w 378"/>
                      <a:gd name="T25" fmla="*/ 124 h 302"/>
                      <a:gd name="T26" fmla="*/ 317 w 378"/>
                      <a:gd name="T27" fmla="*/ 135 h 302"/>
                      <a:gd name="T28" fmla="*/ 305 w 378"/>
                      <a:gd name="T29" fmla="*/ 141 h 302"/>
                      <a:gd name="T30" fmla="*/ 286 w 378"/>
                      <a:gd name="T31" fmla="*/ 145 h 302"/>
                      <a:gd name="T32" fmla="*/ 269 w 378"/>
                      <a:gd name="T33" fmla="*/ 147 h 302"/>
                      <a:gd name="T34" fmla="*/ 264 w 378"/>
                      <a:gd name="T35" fmla="*/ 153 h 302"/>
                      <a:gd name="T36" fmla="*/ 259 w 378"/>
                      <a:gd name="T37" fmla="*/ 168 h 302"/>
                      <a:gd name="T38" fmla="*/ 257 w 378"/>
                      <a:gd name="T39" fmla="*/ 193 h 302"/>
                      <a:gd name="T40" fmla="*/ 259 w 378"/>
                      <a:gd name="T41" fmla="*/ 218 h 302"/>
                      <a:gd name="T42" fmla="*/ 258 w 378"/>
                      <a:gd name="T43" fmla="*/ 225 h 302"/>
                      <a:gd name="T44" fmla="*/ 253 w 378"/>
                      <a:gd name="T45" fmla="*/ 227 h 302"/>
                      <a:gd name="T46" fmla="*/ 198 w 378"/>
                      <a:gd name="T47" fmla="*/ 232 h 302"/>
                      <a:gd name="T48" fmla="*/ 134 w 378"/>
                      <a:gd name="T49" fmla="*/ 240 h 302"/>
                      <a:gd name="T50" fmla="*/ 64 w 378"/>
                      <a:gd name="T51" fmla="*/ 254 h 302"/>
                      <a:gd name="T52" fmla="*/ 31 w 378"/>
                      <a:gd name="T53" fmla="*/ 264 h 302"/>
                      <a:gd name="T54" fmla="*/ 0 w 378"/>
                      <a:gd name="T55" fmla="*/ 284 h 302"/>
                      <a:gd name="T56" fmla="*/ 0 w 378"/>
                      <a:gd name="T57" fmla="*/ 301 h 302"/>
                      <a:gd name="T58" fmla="*/ 377 w 378"/>
                      <a:gd name="T59" fmla="*/ 301 h 302"/>
                      <a:gd name="T60" fmla="*/ 377 w 378"/>
                      <a:gd name="T61" fmla="*/ 88 h 302"/>
                      <a:gd name="T62" fmla="*/ 356 w 378"/>
                      <a:gd name="T63" fmla="*/ 86 h 302"/>
                      <a:gd name="T64" fmla="*/ 339 w 378"/>
                      <a:gd name="T65" fmla="*/ 76 h 302"/>
                      <a:gd name="T66" fmla="*/ 337 w 378"/>
                      <a:gd name="T67" fmla="*/ 62 h 302"/>
                      <a:gd name="T68" fmla="*/ 337 w 378"/>
                      <a:gd name="T69" fmla="*/ 49 h 302"/>
                      <a:gd name="T70" fmla="*/ 343 w 378"/>
                      <a:gd name="T71" fmla="*/ 36 h 302"/>
                      <a:gd name="T72" fmla="*/ 352 w 378"/>
                      <a:gd name="T73" fmla="*/ 30 h 302"/>
                      <a:gd name="T74" fmla="*/ 365 w 378"/>
                      <a:gd name="T75" fmla="*/ 26 h 302"/>
                      <a:gd name="T76" fmla="*/ 377 w 378"/>
                      <a:gd name="T77" fmla="*/ 26 h 302"/>
                      <a:gd name="T78" fmla="*/ 377 w 378"/>
                      <a:gd name="T79" fmla="*/ 0 h 302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378"/>
                      <a:gd name="T121" fmla="*/ 0 h 302"/>
                      <a:gd name="T122" fmla="*/ 378 w 378"/>
                      <a:gd name="T123" fmla="*/ 302 h 302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378" h="302">
                        <a:moveTo>
                          <a:pt x="377" y="0"/>
                        </a:moveTo>
                        <a:lnTo>
                          <a:pt x="364" y="1"/>
                        </a:lnTo>
                        <a:lnTo>
                          <a:pt x="346" y="4"/>
                        </a:lnTo>
                        <a:lnTo>
                          <a:pt x="331" y="9"/>
                        </a:lnTo>
                        <a:lnTo>
                          <a:pt x="317" y="18"/>
                        </a:lnTo>
                        <a:lnTo>
                          <a:pt x="308" y="32"/>
                        </a:lnTo>
                        <a:lnTo>
                          <a:pt x="303" y="48"/>
                        </a:lnTo>
                        <a:lnTo>
                          <a:pt x="305" y="62"/>
                        </a:lnTo>
                        <a:lnTo>
                          <a:pt x="308" y="75"/>
                        </a:lnTo>
                        <a:lnTo>
                          <a:pt x="317" y="85"/>
                        </a:lnTo>
                        <a:lnTo>
                          <a:pt x="326" y="97"/>
                        </a:lnTo>
                        <a:lnTo>
                          <a:pt x="330" y="113"/>
                        </a:lnTo>
                        <a:lnTo>
                          <a:pt x="326" y="124"/>
                        </a:lnTo>
                        <a:lnTo>
                          <a:pt x="317" y="135"/>
                        </a:lnTo>
                        <a:lnTo>
                          <a:pt x="305" y="141"/>
                        </a:lnTo>
                        <a:lnTo>
                          <a:pt x="286" y="145"/>
                        </a:lnTo>
                        <a:lnTo>
                          <a:pt x="269" y="147"/>
                        </a:lnTo>
                        <a:lnTo>
                          <a:pt x="264" y="153"/>
                        </a:lnTo>
                        <a:lnTo>
                          <a:pt x="259" y="168"/>
                        </a:lnTo>
                        <a:lnTo>
                          <a:pt x="257" y="193"/>
                        </a:lnTo>
                        <a:lnTo>
                          <a:pt x="259" y="218"/>
                        </a:lnTo>
                        <a:lnTo>
                          <a:pt x="258" y="225"/>
                        </a:lnTo>
                        <a:lnTo>
                          <a:pt x="253" y="227"/>
                        </a:lnTo>
                        <a:lnTo>
                          <a:pt x="198" y="232"/>
                        </a:lnTo>
                        <a:lnTo>
                          <a:pt x="134" y="240"/>
                        </a:lnTo>
                        <a:lnTo>
                          <a:pt x="64" y="254"/>
                        </a:lnTo>
                        <a:lnTo>
                          <a:pt x="31" y="264"/>
                        </a:lnTo>
                        <a:lnTo>
                          <a:pt x="0" y="284"/>
                        </a:lnTo>
                        <a:lnTo>
                          <a:pt x="0" y="301"/>
                        </a:lnTo>
                        <a:lnTo>
                          <a:pt x="377" y="301"/>
                        </a:lnTo>
                        <a:lnTo>
                          <a:pt x="377" y="88"/>
                        </a:lnTo>
                        <a:lnTo>
                          <a:pt x="356" y="86"/>
                        </a:lnTo>
                        <a:lnTo>
                          <a:pt x="339" y="76"/>
                        </a:lnTo>
                        <a:lnTo>
                          <a:pt x="337" y="62"/>
                        </a:lnTo>
                        <a:lnTo>
                          <a:pt x="337" y="49"/>
                        </a:lnTo>
                        <a:lnTo>
                          <a:pt x="343" y="36"/>
                        </a:lnTo>
                        <a:lnTo>
                          <a:pt x="352" y="30"/>
                        </a:lnTo>
                        <a:lnTo>
                          <a:pt x="365" y="26"/>
                        </a:lnTo>
                        <a:lnTo>
                          <a:pt x="377" y="26"/>
                        </a:lnTo>
                        <a:lnTo>
                          <a:pt x="377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C0C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9" name="Freeform 95"/>
                  <p:cNvSpPr>
                    <a:spLocks/>
                  </p:cNvSpPr>
                  <p:nvPr/>
                </p:nvSpPr>
                <p:spPr bwMode="auto">
                  <a:xfrm>
                    <a:off x="970" y="1313"/>
                    <a:ext cx="382" cy="310"/>
                  </a:xfrm>
                  <a:custGeom>
                    <a:avLst/>
                    <a:gdLst>
                      <a:gd name="T0" fmla="*/ 1 w 382"/>
                      <a:gd name="T1" fmla="*/ 0 h 310"/>
                      <a:gd name="T2" fmla="*/ 14 w 382"/>
                      <a:gd name="T3" fmla="*/ 1 h 310"/>
                      <a:gd name="T4" fmla="*/ 30 w 382"/>
                      <a:gd name="T5" fmla="*/ 4 h 310"/>
                      <a:gd name="T6" fmla="*/ 47 w 382"/>
                      <a:gd name="T7" fmla="*/ 10 h 310"/>
                      <a:gd name="T8" fmla="*/ 58 w 382"/>
                      <a:gd name="T9" fmla="*/ 20 h 310"/>
                      <a:gd name="T10" fmla="*/ 68 w 382"/>
                      <a:gd name="T11" fmla="*/ 32 h 310"/>
                      <a:gd name="T12" fmla="*/ 73 w 382"/>
                      <a:gd name="T13" fmla="*/ 48 h 310"/>
                      <a:gd name="T14" fmla="*/ 72 w 382"/>
                      <a:gd name="T15" fmla="*/ 61 h 310"/>
                      <a:gd name="T16" fmla="*/ 68 w 382"/>
                      <a:gd name="T17" fmla="*/ 74 h 310"/>
                      <a:gd name="T18" fmla="*/ 58 w 382"/>
                      <a:gd name="T19" fmla="*/ 87 h 310"/>
                      <a:gd name="T20" fmla="*/ 51 w 382"/>
                      <a:gd name="T21" fmla="*/ 98 h 310"/>
                      <a:gd name="T22" fmla="*/ 47 w 382"/>
                      <a:gd name="T23" fmla="*/ 113 h 310"/>
                      <a:gd name="T24" fmla="*/ 51 w 382"/>
                      <a:gd name="T25" fmla="*/ 125 h 310"/>
                      <a:gd name="T26" fmla="*/ 58 w 382"/>
                      <a:gd name="T27" fmla="*/ 136 h 310"/>
                      <a:gd name="T28" fmla="*/ 72 w 382"/>
                      <a:gd name="T29" fmla="*/ 142 h 310"/>
                      <a:gd name="T30" fmla="*/ 91 w 382"/>
                      <a:gd name="T31" fmla="*/ 145 h 310"/>
                      <a:gd name="T32" fmla="*/ 110 w 382"/>
                      <a:gd name="T33" fmla="*/ 148 h 310"/>
                      <a:gd name="T34" fmla="*/ 116 w 382"/>
                      <a:gd name="T35" fmla="*/ 152 h 310"/>
                      <a:gd name="T36" fmla="*/ 119 w 382"/>
                      <a:gd name="T37" fmla="*/ 169 h 310"/>
                      <a:gd name="T38" fmla="*/ 122 w 382"/>
                      <a:gd name="T39" fmla="*/ 192 h 310"/>
                      <a:gd name="T40" fmla="*/ 119 w 382"/>
                      <a:gd name="T41" fmla="*/ 218 h 310"/>
                      <a:gd name="T42" fmla="*/ 120 w 382"/>
                      <a:gd name="T43" fmla="*/ 225 h 310"/>
                      <a:gd name="T44" fmla="*/ 125 w 382"/>
                      <a:gd name="T45" fmla="*/ 227 h 310"/>
                      <a:gd name="T46" fmla="*/ 180 w 382"/>
                      <a:gd name="T47" fmla="*/ 234 h 310"/>
                      <a:gd name="T48" fmla="*/ 246 w 382"/>
                      <a:gd name="T49" fmla="*/ 241 h 310"/>
                      <a:gd name="T50" fmla="*/ 317 w 382"/>
                      <a:gd name="T51" fmla="*/ 255 h 310"/>
                      <a:gd name="T52" fmla="*/ 350 w 382"/>
                      <a:gd name="T53" fmla="*/ 265 h 310"/>
                      <a:gd name="T54" fmla="*/ 381 w 382"/>
                      <a:gd name="T55" fmla="*/ 284 h 310"/>
                      <a:gd name="T56" fmla="*/ 381 w 382"/>
                      <a:gd name="T57" fmla="*/ 309 h 310"/>
                      <a:gd name="T58" fmla="*/ 0 w 382"/>
                      <a:gd name="T59" fmla="*/ 309 h 310"/>
                      <a:gd name="T60" fmla="*/ 1 w 382"/>
                      <a:gd name="T61" fmla="*/ 84 h 310"/>
                      <a:gd name="T62" fmla="*/ 16 w 382"/>
                      <a:gd name="T63" fmla="*/ 82 h 310"/>
                      <a:gd name="T64" fmla="*/ 29 w 382"/>
                      <a:gd name="T65" fmla="*/ 74 h 310"/>
                      <a:gd name="T66" fmla="*/ 37 w 382"/>
                      <a:gd name="T67" fmla="*/ 63 h 310"/>
                      <a:gd name="T68" fmla="*/ 39 w 382"/>
                      <a:gd name="T69" fmla="*/ 48 h 310"/>
                      <a:gd name="T70" fmla="*/ 35 w 382"/>
                      <a:gd name="T71" fmla="*/ 37 h 310"/>
                      <a:gd name="T72" fmla="*/ 27 w 382"/>
                      <a:gd name="T73" fmla="*/ 30 h 310"/>
                      <a:gd name="T74" fmla="*/ 14 w 382"/>
                      <a:gd name="T75" fmla="*/ 26 h 310"/>
                      <a:gd name="T76" fmla="*/ 1 w 382"/>
                      <a:gd name="T77" fmla="*/ 25 h 310"/>
                      <a:gd name="T78" fmla="*/ 1 w 382"/>
                      <a:gd name="T79" fmla="*/ 0 h 31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382"/>
                      <a:gd name="T121" fmla="*/ 0 h 310"/>
                      <a:gd name="T122" fmla="*/ 382 w 382"/>
                      <a:gd name="T123" fmla="*/ 310 h 31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382" h="310">
                        <a:moveTo>
                          <a:pt x="1" y="0"/>
                        </a:moveTo>
                        <a:lnTo>
                          <a:pt x="14" y="1"/>
                        </a:lnTo>
                        <a:lnTo>
                          <a:pt x="30" y="4"/>
                        </a:lnTo>
                        <a:lnTo>
                          <a:pt x="47" y="10"/>
                        </a:lnTo>
                        <a:lnTo>
                          <a:pt x="58" y="20"/>
                        </a:lnTo>
                        <a:lnTo>
                          <a:pt x="68" y="32"/>
                        </a:lnTo>
                        <a:lnTo>
                          <a:pt x="73" y="48"/>
                        </a:lnTo>
                        <a:lnTo>
                          <a:pt x="72" y="61"/>
                        </a:lnTo>
                        <a:lnTo>
                          <a:pt x="68" y="74"/>
                        </a:lnTo>
                        <a:lnTo>
                          <a:pt x="58" y="87"/>
                        </a:lnTo>
                        <a:lnTo>
                          <a:pt x="51" y="98"/>
                        </a:lnTo>
                        <a:lnTo>
                          <a:pt x="47" y="113"/>
                        </a:lnTo>
                        <a:lnTo>
                          <a:pt x="51" y="125"/>
                        </a:lnTo>
                        <a:lnTo>
                          <a:pt x="58" y="136"/>
                        </a:lnTo>
                        <a:lnTo>
                          <a:pt x="72" y="142"/>
                        </a:lnTo>
                        <a:lnTo>
                          <a:pt x="91" y="145"/>
                        </a:lnTo>
                        <a:lnTo>
                          <a:pt x="110" y="148"/>
                        </a:lnTo>
                        <a:lnTo>
                          <a:pt x="116" y="152"/>
                        </a:lnTo>
                        <a:lnTo>
                          <a:pt x="119" y="169"/>
                        </a:lnTo>
                        <a:lnTo>
                          <a:pt x="122" y="192"/>
                        </a:lnTo>
                        <a:lnTo>
                          <a:pt x="119" y="218"/>
                        </a:lnTo>
                        <a:lnTo>
                          <a:pt x="120" y="225"/>
                        </a:lnTo>
                        <a:lnTo>
                          <a:pt x="125" y="227"/>
                        </a:lnTo>
                        <a:lnTo>
                          <a:pt x="180" y="234"/>
                        </a:lnTo>
                        <a:lnTo>
                          <a:pt x="246" y="241"/>
                        </a:lnTo>
                        <a:lnTo>
                          <a:pt x="317" y="255"/>
                        </a:lnTo>
                        <a:lnTo>
                          <a:pt x="350" y="265"/>
                        </a:lnTo>
                        <a:lnTo>
                          <a:pt x="381" y="284"/>
                        </a:lnTo>
                        <a:lnTo>
                          <a:pt x="381" y="309"/>
                        </a:lnTo>
                        <a:lnTo>
                          <a:pt x="0" y="309"/>
                        </a:lnTo>
                        <a:lnTo>
                          <a:pt x="1" y="84"/>
                        </a:lnTo>
                        <a:lnTo>
                          <a:pt x="16" y="82"/>
                        </a:lnTo>
                        <a:lnTo>
                          <a:pt x="29" y="74"/>
                        </a:lnTo>
                        <a:lnTo>
                          <a:pt x="37" y="63"/>
                        </a:lnTo>
                        <a:lnTo>
                          <a:pt x="39" y="48"/>
                        </a:lnTo>
                        <a:lnTo>
                          <a:pt x="35" y="37"/>
                        </a:lnTo>
                        <a:lnTo>
                          <a:pt x="27" y="30"/>
                        </a:lnTo>
                        <a:lnTo>
                          <a:pt x="14" y="26"/>
                        </a:lnTo>
                        <a:lnTo>
                          <a:pt x="1" y="25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0" name="Freeform 96"/>
                  <p:cNvSpPr>
                    <a:spLocks/>
                  </p:cNvSpPr>
                  <p:nvPr/>
                </p:nvSpPr>
                <p:spPr bwMode="auto">
                  <a:xfrm>
                    <a:off x="593" y="1313"/>
                    <a:ext cx="382" cy="310"/>
                  </a:xfrm>
                  <a:custGeom>
                    <a:avLst/>
                    <a:gdLst>
                      <a:gd name="T0" fmla="*/ 381 w 382"/>
                      <a:gd name="T1" fmla="*/ 0 h 310"/>
                      <a:gd name="T2" fmla="*/ 367 w 382"/>
                      <a:gd name="T3" fmla="*/ 1 h 310"/>
                      <a:gd name="T4" fmla="*/ 349 w 382"/>
                      <a:gd name="T5" fmla="*/ 4 h 310"/>
                      <a:gd name="T6" fmla="*/ 335 w 382"/>
                      <a:gd name="T7" fmla="*/ 9 h 310"/>
                      <a:gd name="T8" fmla="*/ 322 w 382"/>
                      <a:gd name="T9" fmla="*/ 17 h 310"/>
                      <a:gd name="T10" fmla="*/ 311 w 382"/>
                      <a:gd name="T11" fmla="*/ 29 h 310"/>
                      <a:gd name="T12" fmla="*/ 307 w 382"/>
                      <a:gd name="T13" fmla="*/ 45 h 310"/>
                      <a:gd name="T14" fmla="*/ 308 w 382"/>
                      <a:gd name="T15" fmla="*/ 61 h 310"/>
                      <a:gd name="T16" fmla="*/ 313 w 382"/>
                      <a:gd name="T17" fmla="*/ 74 h 310"/>
                      <a:gd name="T18" fmla="*/ 322 w 382"/>
                      <a:gd name="T19" fmla="*/ 87 h 310"/>
                      <a:gd name="T20" fmla="*/ 329 w 382"/>
                      <a:gd name="T21" fmla="*/ 98 h 310"/>
                      <a:gd name="T22" fmla="*/ 333 w 382"/>
                      <a:gd name="T23" fmla="*/ 113 h 310"/>
                      <a:gd name="T24" fmla="*/ 329 w 382"/>
                      <a:gd name="T25" fmla="*/ 125 h 310"/>
                      <a:gd name="T26" fmla="*/ 322 w 382"/>
                      <a:gd name="T27" fmla="*/ 136 h 310"/>
                      <a:gd name="T28" fmla="*/ 308 w 382"/>
                      <a:gd name="T29" fmla="*/ 142 h 310"/>
                      <a:gd name="T30" fmla="*/ 289 w 382"/>
                      <a:gd name="T31" fmla="*/ 145 h 310"/>
                      <a:gd name="T32" fmla="*/ 270 w 382"/>
                      <a:gd name="T33" fmla="*/ 148 h 310"/>
                      <a:gd name="T34" fmla="*/ 265 w 382"/>
                      <a:gd name="T35" fmla="*/ 152 h 310"/>
                      <a:gd name="T36" fmla="*/ 261 w 382"/>
                      <a:gd name="T37" fmla="*/ 169 h 310"/>
                      <a:gd name="T38" fmla="*/ 258 w 382"/>
                      <a:gd name="T39" fmla="*/ 192 h 310"/>
                      <a:gd name="T40" fmla="*/ 261 w 382"/>
                      <a:gd name="T41" fmla="*/ 218 h 310"/>
                      <a:gd name="T42" fmla="*/ 260 w 382"/>
                      <a:gd name="T43" fmla="*/ 225 h 310"/>
                      <a:gd name="T44" fmla="*/ 254 w 382"/>
                      <a:gd name="T45" fmla="*/ 227 h 310"/>
                      <a:gd name="T46" fmla="*/ 200 w 382"/>
                      <a:gd name="T47" fmla="*/ 234 h 310"/>
                      <a:gd name="T48" fmla="*/ 135 w 382"/>
                      <a:gd name="T49" fmla="*/ 241 h 310"/>
                      <a:gd name="T50" fmla="*/ 64 w 382"/>
                      <a:gd name="T51" fmla="*/ 255 h 310"/>
                      <a:gd name="T52" fmla="*/ 31 w 382"/>
                      <a:gd name="T53" fmla="*/ 265 h 310"/>
                      <a:gd name="T54" fmla="*/ 0 w 382"/>
                      <a:gd name="T55" fmla="*/ 284 h 310"/>
                      <a:gd name="T56" fmla="*/ 0 w 382"/>
                      <a:gd name="T57" fmla="*/ 309 h 310"/>
                      <a:gd name="T58" fmla="*/ 381 w 382"/>
                      <a:gd name="T59" fmla="*/ 309 h 310"/>
                      <a:gd name="T60" fmla="*/ 381 w 382"/>
                      <a:gd name="T61" fmla="*/ 84 h 310"/>
                      <a:gd name="T62" fmla="*/ 361 w 382"/>
                      <a:gd name="T63" fmla="*/ 82 h 310"/>
                      <a:gd name="T64" fmla="*/ 345 w 382"/>
                      <a:gd name="T65" fmla="*/ 71 h 310"/>
                      <a:gd name="T66" fmla="*/ 339 w 382"/>
                      <a:gd name="T67" fmla="*/ 60 h 310"/>
                      <a:gd name="T68" fmla="*/ 339 w 382"/>
                      <a:gd name="T69" fmla="*/ 47 h 310"/>
                      <a:gd name="T70" fmla="*/ 346 w 382"/>
                      <a:gd name="T71" fmla="*/ 35 h 310"/>
                      <a:gd name="T72" fmla="*/ 356 w 382"/>
                      <a:gd name="T73" fmla="*/ 29 h 310"/>
                      <a:gd name="T74" fmla="*/ 367 w 382"/>
                      <a:gd name="T75" fmla="*/ 25 h 310"/>
                      <a:gd name="T76" fmla="*/ 381 w 382"/>
                      <a:gd name="T77" fmla="*/ 25 h 310"/>
                      <a:gd name="T78" fmla="*/ 381 w 382"/>
                      <a:gd name="T79" fmla="*/ 0 h 31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382"/>
                      <a:gd name="T121" fmla="*/ 0 h 310"/>
                      <a:gd name="T122" fmla="*/ 382 w 382"/>
                      <a:gd name="T123" fmla="*/ 310 h 31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382" h="310">
                        <a:moveTo>
                          <a:pt x="381" y="0"/>
                        </a:moveTo>
                        <a:lnTo>
                          <a:pt x="367" y="1"/>
                        </a:lnTo>
                        <a:lnTo>
                          <a:pt x="349" y="4"/>
                        </a:lnTo>
                        <a:lnTo>
                          <a:pt x="335" y="9"/>
                        </a:lnTo>
                        <a:lnTo>
                          <a:pt x="322" y="17"/>
                        </a:lnTo>
                        <a:lnTo>
                          <a:pt x="311" y="29"/>
                        </a:lnTo>
                        <a:lnTo>
                          <a:pt x="307" y="45"/>
                        </a:lnTo>
                        <a:lnTo>
                          <a:pt x="308" y="61"/>
                        </a:lnTo>
                        <a:lnTo>
                          <a:pt x="313" y="74"/>
                        </a:lnTo>
                        <a:lnTo>
                          <a:pt x="322" y="87"/>
                        </a:lnTo>
                        <a:lnTo>
                          <a:pt x="329" y="98"/>
                        </a:lnTo>
                        <a:lnTo>
                          <a:pt x="333" y="113"/>
                        </a:lnTo>
                        <a:lnTo>
                          <a:pt x="329" y="125"/>
                        </a:lnTo>
                        <a:lnTo>
                          <a:pt x="322" y="136"/>
                        </a:lnTo>
                        <a:lnTo>
                          <a:pt x="308" y="142"/>
                        </a:lnTo>
                        <a:lnTo>
                          <a:pt x="289" y="145"/>
                        </a:lnTo>
                        <a:lnTo>
                          <a:pt x="270" y="148"/>
                        </a:lnTo>
                        <a:lnTo>
                          <a:pt x="265" y="152"/>
                        </a:lnTo>
                        <a:lnTo>
                          <a:pt x="261" y="169"/>
                        </a:lnTo>
                        <a:lnTo>
                          <a:pt x="258" y="192"/>
                        </a:lnTo>
                        <a:lnTo>
                          <a:pt x="261" y="218"/>
                        </a:lnTo>
                        <a:lnTo>
                          <a:pt x="260" y="225"/>
                        </a:lnTo>
                        <a:lnTo>
                          <a:pt x="254" y="227"/>
                        </a:lnTo>
                        <a:lnTo>
                          <a:pt x="200" y="234"/>
                        </a:lnTo>
                        <a:lnTo>
                          <a:pt x="135" y="241"/>
                        </a:lnTo>
                        <a:lnTo>
                          <a:pt x="64" y="255"/>
                        </a:lnTo>
                        <a:lnTo>
                          <a:pt x="31" y="265"/>
                        </a:lnTo>
                        <a:lnTo>
                          <a:pt x="0" y="284"/>
                        </a:lnTo>
                        <a:lnTo>
                          <a:pt x="0" y="309"/>
                        </a:lnTo>
                        <a:lnTo>
                          <a:pt x="381" y="309"/>
                        </a:lnTo>
                        <a:lnTo>
                          <a:pt x="381" y="84"/>
                        </a:lnTo>
                        <a:lnTo>
                          <a:pt x="361" y="82"/>
                        </a:lnTo>
                        <a:lnTo>
                          <a:pt x="345" y="71"/>
                        </a:lnTo>
                        <a:lnTo>
                          <a:pt x="339" y="60"/>
                        </a:lnTo>
                        <a:lnTo>
                          <a:pt x="339" y="47"/>
                        </a:lnTo>
                        <a:lnTo>
                          <a:pt x="346" y="35"/>
                        </a:lnTo>
                        <a:lnTo>
                          <a:pt x="356" y="29"/>
                        </a:lnTo>
                        <a:lnTo>
                          <a:pt x="367" y="25"/>
                        </a:lnTo>
                        <a:lnTo>
                          <a:pt x="381" y="25"/>
                        </a:lnTo>
                        <a:lnTo>
                          <a:pt x="381" y="0"/>
                        </a:lnTo>
                      </a:path>
                    </a:pathLst>
                  </a:custGeom>
                  <a:solidFill>
                    <a:srgbClr val="60606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1" name="Freeform 97"/>
                  <p:cNvSpPr>
                    <a:spLocks/>
                  </p:cNvSpPr>
                  <p:nvPr/>
                </p:nvSpPr>
                <p:spPr bwMode="auto">
                  <a:xfrm>
                    <a:off x="932" y="1317"/>
                    <a:ext cx="83" cy="23"/>
                  </a:xfrm>
                  <a:custGeom>
                    <a:avLst/>
                    <a:gdLst>
                      <a:gd name="T0" fmla="*/ 0 w 83"/>
                      <a:gd name="T1" fmla="*/ 21 h 23"/>
                      <a:gd name="T2" fmla="*/ 15 w 83"/>
                      <a:gd name="T3" fmla="*/ 13 h 23"/>
                      <a:gd name="T4" fmla="*/ 30 w 83"/>
                      <a:gd name="T5" fmla="*/ 9 h 23"/>
                      <a:gd name="T6" fmla="*/ 41 w 83"/>
                      <a:gd name="T7" fmla="*/ 9 h 23"/>
                      <a:gd name="T8" fmla="*/ 53 w 83"/>
                      <a:gd name="T9" fmla="*/ 9 h 23"/>
                      <a:gd name="T10" fmla="*/ 69 w 83"/>
                      <a:gd name="T11" fmla="*/ 14 h 23"/>
                      <a:gd name="T12" fmla="*/ 82 w 83"/>
                      <a:gd name="T13" fmla="*/ 22 h 23"/>
                      <a:gd name="T14" fmla="*/ 76 w 83"/>
                      <a:gd name="T15" fmla="*/ 14 h 23"/>
                      <a:gd name="T16" fmla="*/ 69 w 83"/>
                      <a:gd name="T17" fmla="*/ 9 h 23"/>
                      <a:gd name="T18" fmla="*/ 53 w 83"/>
                      <a:gd name="T19" fmla="*/ 3 h 23"/>
                      <a:gd name="T20" fmla="*/ 41 w 83"/>
                      <a:gd name="T21" fmla="*/ 0 h 23"/>
                      <a:gd name="T22" fmla="*/ 27 w 83"/>
                      <a:gd name="T23" fmla="*/ 1 h 23"/>
                      <a:gd name="T24" fmla="*/ 15 w 83"/>
                      <a:gd name="T25" fmla="*/ 7 h 23"/>
                      <a:gd name="T26" fmla="*/ 6 w 83"/>
                      <a:gd name="T27" fmla="*/ 12 h 23"/>
                      <a:gd name="T28" fmla="*/ 0 w 83"/>
                      <a:gd name="T29" fmla="*/ 21 h 2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3"/>
                      <a:gd name="T46" fmla="*/ 0 h 23"/>
                      <a:gd name="T47" fmla="*/ 83 w 83"/>
                      <a:gd name="T48" fmla="*/ 23 h 2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3" h="23">
                        <a:moveTo>
                          <a:pt x="0" y="21"/>
                        </a:moveTo>
                        <a:lnTo>
                          <a:pt x="15" y="13"/>
                        </a:lnTo>
                        <a:lnTo>
                          <a:pt x="30" y="9"/>
                        </a:lnTo>
                        <a:lnTo>
                          <a:pt x="41" y="9"/>
                        </a:lnTo>
                        <a:lnTo>
                          <a:pt x="53" y="9"/>
                        </a:lnTo>
                        <a:lnTo>
                          <a:pt x="69" y="14"/>
                        </a:lnTo>
                        <a:lnTo>
                          <a:pt x="82" y="22"/>
                        </a:lnTo>
                        <a:lnTo>
                          <a:pt x="76" y="14"/>
                        </a:lnTo>
                        <a:lnTo>
                          <a:pt x="69" y="9"/>
                        </a:lnTo>
                        <a:lnTo>
                          <a:pt x="53" y="3"/>
                        </a:lnTo>
                        <a:lnTo>
                          <a:pt x="41" y="0"/>
                        </a:lnTo>
                        <a:lnTo>
                          <a:pt x="27" y="1"/>
                        </a:lnTo>
                        <a:lnTo>
                          <a:pt x="15" y="7"/>
                        </a:lnTo>
                        <a:lnTo>
                          <a:pt x="6" y="12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2" name="Freeform 98"/>
                  <p:cNvSpPr>
                    <a:spLocks/>
                  </p:cNvSpPr>
                  <p:nvPr/>
                </p:nvSpPr>
                <p:spPr bwMode="auto">
                  <a:xfrm>
                    <a:off x="930" y="1412"/>
                    <a:ext cx="84" cy="29"/>
                  </a:xfrm>
                  <a:custGeom>
                    <a:avLst/>
                    <a:gdLst>
                      <a:gd name="T0" fmla="*/ 0 w 84"/>
                      <a:gd name="T1" fmla="*/ 3 h 29"/>
                      <a:gd name="T2" fmla="*/ 16 w 84"/>
                      <a:gd name="T3" fmla="*/ 12 h 29"/>
                      <a:gd name="T4" fmla="*/ 31 w 84"/>
                      <a:gd name="T5" fmla="*/ 15 h 29"/>
                      <a:gd name="T6" fmla="*/ 43 w 84"/>
                      <a:gd name="T7" fmla="*/ 17 h 29"/>
                      <a:gd name="T8" fmla="*/ 55 w 84"/>
                      <a:gd name="T9" fmla="*/ 15 h 29"/>
                      <a:gd name="T10" fmla="*/ 70 w 84"/>
                      <a:gd name="T11" fmla="*/ 11 h 29"/>
                      <a:gd name="T12" fmla="*/ 83 w 84"/>
                      <a:gd name="T13" fmla="*/ 0 h 29"/>
                      <a:gd name="T14" fmla="*/ 75 w 84"/>
                      <a:gd name="T15" fmla="*/ 14 h 29"/>
                      <a:gd name="T16" fmla="*/ 67 w 84"/>
                      <a:gd name="T17" fmla="*/ 19 h 29"/>
                      <a:gd name="T18" fmla="*/ 53 w 84"/>
                      <a:gd name="T19" fmla="*/ 26 h 29"/>
                      <a:gd name="T20" fmla="*/ 43 w 84"/>
                      <a:gd name="T21" fmla="*/ 28 h 29"/>
                      <a:gd name="T22" fmla="*/ 30 w 84"/>
                      <a:gd name="T23" fmla="*/ 26 h 29"/>
                      <a:gd name="T24" fmla="*/ 16 w 84"/>
                      <a:gd name="T25" fmla="*/ 19 h 29"/>
                      <a:gd name="T26" fmla="*/ 7 w 84"/>
                      <a:gd name="T27" fmla="*/ 13 h 29"/>
                      <a:gd name="T28" fmla="*/ 0 w 84"/>
                      <a:gd name="T29" fmla="*/ 3 h 2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4"/>
                      <a:gd name="T46" fmla="*/ 0 h 29"/>
                      <a:gd name="T47" fmla="*/ 84 w 84"/>
                      <a:gd name="T48" fmla="*/ 29 h 2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4" h="29">
                        <a:moveTo>
                          <a:pt x="0" y="3"/>
                        </a:moveTo>
                        <a:lnTo>
                          <a:pt x="16" y="12"/>
                        </a:lnTo>
                        <a:lnTo>
                          <a:pt x="31" y="15"/>
                        </a:lnTo>
                        <a:lnTo>
                          <a:pt x="43" y="17"/>
                        </a:lnTo>
                        <a:lnTo>
                          <a:pt x="55" y="15"/>
                        </a:lnTo>
                        <a:lnTo>
                          <a:pt x="70" y="11"/>
                        </a:lnTo>
                        <a:lnTo>
                          <a:pt x="83" y="0"/>
                        </a:lnTo>
                        <a:lnTo>
                          <a:pt x="75" y="14"/>
                        </a:lnTo>
                        <a:lnTo>
                          <a:pt x="67" y="19"/>
                        </a:lnTo>
                        <a:lnTo>
                          <a:pt x="53" y="26"/>
                        </a:lnTo>
                        <a:lnTo>
                          <a:pt x="43" y="28"/>
                        </a:lnTo>
                        <a:lnTo>
                          <a:pt x="30" y="26"/>
                        </a:lnTo>
                        <a:lnTo>
                          <a:pt x="16" y="19"/>
                        </a:lnTo>
                        <a:lnTo>
                          <a:pt x="7" y="13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3" name="Freeform 99"/>
                  <p:cNvSpPr>
                    <a:spLocks/>
                  </p:cNvSpPr>
                  <p:nvPr/>
                </p:nvSpPr>
                <p:spPr bwMode="auto">
                  <a:xfrm>
                    <a:off x="783" y="1449"/>
                    <a:ext cx="305" cy="140"/>
                  </a:xfrm>
                  <a:custGeom>
                    <a:avLst/>
                    <a:gdLst>
                      <a:gd name="T0" fmla="*/ 97 w 305"/>
                      <a:gd name="T1" fmla="*/ 26 h 140"/>
                      <a:gd name="T2" fmla="*/ 112 w 305"/>
                      <a:gd name="T3" fmla="*/ 26 h 140"/>
                      <a:gd name="T4" fmla="*/ 132 w 305"/>
                      <a:gd name="T5" fmla="*/ 19 h 140"/>
                      <a:gd name="T6" fmla="*/ 146 w 305"/>
                      <a:gd name="T7" fmla="*/ 11 h 140"/>
                      <a:gd name="T8" fmla="*/ 155 w 305"/>
                      <a:gd name="T9" fmla="*/ 0 h 140"/>
                      <a:gd name="T10" fmla="*/ 167 w 305"/>
                      <a:gd name="T11" fmla="*/ 6 h 140"/>
                      <a:gd name="T12" fmla="*/ 181 w 305"/>
                      <a:gd name="T13" fmla="*/ 8 h 140"/>
                      <a:gd name="T14" fmla="*/ 198 w 305"/>
                      <a:gd name="T15" fmla="*/ 9 h 140"/>
                      <a:gd name="T16" fmla="*/ 221 w 305"/>
                      <a:gd name="T17" fmla="*/ 6 h 140"/>
                      <a:gd name="T18" fmla="*/ 235 w 305"/>
                      <a:gd name="T19" fmla="*/ 0 h 140"/>
                      <a:gd name="T20" fmla="*/ 248 w 305"/>
                      <a:gd name="T21" fmla="*/ 8 h 140"/>
                      <a:gd name="T22" fmla="*/ 261 w 305"/>
                      <a:gd name="T23" fmla="*/ 14 h 140"/>
                      <a:gd name="T24" fmla="*/ 276 w 305"/>
                      <a:gd name="T25" fmla="*/ 18 h 140"/>
                      <a:gd name="T26" fmla="*/ 292 w 305"/>
                      <a:gd name="T27" fmla="*/ 20 h 140"/>
                      <a:gd name="T28" fmla="*/ 299 w 305"/>
                      <a:gd name="T29" fmla="*/ 26 h 140"/>
                      <a:gd name="T30" fmla="*/ 303 w 305"/>
                      <a:gd name="T31" fmla="*/ 43 h 140"/>
                      <a:gd name="T32" fmla="*/ 304 w 305"/>
                      <a:gd name="T33" fmla="*/ 63 h 140"/>
                      <a:gd name="T34" fmla="*/ 303 w 305"/>
                      <a:gd name="T35" fmla="*/ 91 h 140"/>
                      <a:gd name="T36" fmla="*/ 297 w 305"/>
                      <a:gd name="T37" fmla="*/ 103 h 140"/>
                      <a:gd name="T38" fmla="*/ 288 w 305"/>
                      <a:gd name="T39" fmla="*/ 115 h 140"/>
                      <a:gd name="T40" fmla="*/ 275 w 305"/>
                      <a:gd name="T41" fmla="*/ 126 h 140"/>
                      <a:gd name="T42" fmla="*/ 260 w 305"/>
                      <a:gd name="T43" fmla="*/ 133 h 140"/>
                      <a:gd name="T44" fmla="*/ 239 w 305"/>
                      <a:gd name="T45" fmla="*/ 139 h 140"/>
                      <a:gd name="T46" fmla="*/ 212 w 305"/>
                      <a:gd name="T47" fmla="*/ 137 h 140"/>
                      <a:gd name="T48" fmla="*/ 188 w 305"/>
                      <a:gd name="T49" fmla="*/ 131 h 140"/>
                      <a:gd name="T50" fmla="*/ 166 w 305"/>
                      <a:gd name="T51" fmla="*/ 125 h 140"/>
                      <a:gd name="T52" fmla="*/ 148 w 305"/>
                      <a:gd name="T53" fmla="*/ 122 h 140"/>
                      <a:gd name="T54" fmla="*/ 129 w 305"/>
                      <a:gd name="T55" fmla="*/ 123 h 140"/>
                      <a:gd name="T56" fmla="*/ 104 w 305"/>
                      <a:gd name="T57" fmla="*/ 129 h 140"/>
                      <a:gd name="T58" fmla="*/ 81 w 305"/>
                      <a:gd name="T59" fmla="*/ 132 h 140"/>
                      <a:gd name="T60" fmla="*/ 55 w 305"/>
                      <a:gd name="T61" fmla="*/ 133 h 140"/>
                      <a:gd name="T62" fmla="*/ 37 w 305"/>
                      <a:gd name="T63" fmla="*/ 132 h 140"/>
                      <a:gd name="T64" fmla="*/ 15 w 305"/>
                      <a:gd name="T65" fmla="*/ 126 h 140"/>
                      <a:gd name="T66" fmla="*/ 0 w 305"/>
                      <a:gd name="T67" fmla="*/ 122 h 140"/>
                      <a:gd name="T68" fmla="*/ 11 w 305"/>
                      <a:gd name="T69" fmla="*/ 115 h 140"/>
                      <a:gd name="T70" fmla="*/ 33 w 305"/>
                      <a:gd name="T71" fmla="*/ 108 h 140"/>
                      <a:gd name="T72" fmla="*/ 55 w 305"/>
                      <a:gd name="T73" fmla="*/ 101 h 140"/>
                      <a:gd name="T74" fmla="*/ 69 w 305"/>
                      <a:gd name="T75" fmla="*/ 98 h 140"/>
                      <a:gd name="T76" fmla="*/ 79 w 305"/>
                      <a:gd name="T77" fmla="*/ 95 h 140"/>
                      <a:gd name="T78" fmla="*/ 83 w 305"/>
                      <a:gd name="T79" fmla="*/ 88 h 140"/>
                      <a:gd name="T80" fmla="*/ 83 w 305"/>
                      <a:gd name="T81" fmla="*/ 77 h 140"/>
                      <a:gd name="T82" fmla="*/ 81 w 305"/>
                      <a:gd name="T83" fmla="*/ 60 h 140"/>
                      <a:gd name="T84" fmla="*/ 83 w 305"/>
                      <a:gd name="T85" fmla="*/ 38 h 140"/>
                      <a:gd name="T86" fmla="*/ 88 w 305"/>
                      <a:gd name="T87" fmla="*/ 29 h 140"/>
                      <a:gd name="T88" fmla="*/ 97 w 305"/>
                      <a:gd name="T89" fmla="*/ 26 h 14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305"/>
                      <a:gd name="T136" fmla="*/ 0 h 140"/>
                      <a:gd name="T137" fmla="*/ 305 w 305"/>
                      <a:gd name="T138" fmla="*/ 140 h 14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305" h="140">
                        <a:moveTo>
                          <a:pt x="97" y="26"/>
                        </a:moveTo>
                        <a:lnTo>
                          <a:pt x="112" y="26"/>
                        </a:lnTo>
                        <a:lnTo>
                          <a:pt x="132" y="19"/>
                        </a:lnTo>
                        <a:lnTo>
                          <a:pt x="146" y="11"/>
                        </a:lnTo>
                        <a:lnTo>
                          <a:pt x="155" y="0"/>
                        </a:lnTo>
                        <a:lnTo>
                          <a:pt x="167" y="6"/>
                        </a:lnTo>
                        <a:lnTo>
                          <a:pt x="181" y="8"/>
                        </a:lnTo>
                        <a:lnTo>
                          <a:pt x="198" y="9"/>
                        </a:lnTo>
                        <a:lnTo>
                          <a:pt x="221" y="6"/>
                        </a:lnTo>
                        <a:lnTo>
                          <a:pt x="235" y="0"/>
                        </a:lnTo>
                        <a:lnTo>
                          <a:pt x="248" y="8"/>
                        </a:lnTo>
                        <a:lnTo>
                          <a:pt x="261" y="14"/>
                        </a:lnTo>
                        <a:lnTo>
                          <a:pt x="276" y="18"/>
                        </a:lnTo>
                        <a:lnTo>
                          <a:pt x="292" y="20"/>
                        </a:lnTo>
                        <a:lnTo>
                          <a:pt x="299" y="26"/>
                        </a:lnTo>
                        <a:lnTo>
                          <a:pt x="303" y="43"/>
                        </a:lnTo>
                        <a:lnTo>
                          <a:pt x="304" y="63"/>
                        </a:lnTo>
                        <a:lnTo>
                          <a:pt x="303" y="91"/>
                        </a:lnTo>
                        <a:lnTo>
                          <a:pt x="297" y="103"/>
                        </a:lnTo>
                        <a:lnTo>
                          <a:pt x="288" y="115"/>
                        </a:lnTo>
                        <a:lnTo>
                          <a:pt x="275" y="126"/>
                        </a:lnTo>
                        <a:lnTo>
                          <a:pt x="260" y="133"/>
                        </a:lnTo>
                        <a:lnTo>
                          <a:pt x="239" y="139"/>
                        </a:lnTo>
                        <a:lnTo>
                          <a:pt x="212" y="137"/>
                        </a:lnTo>
                        <a:lnTo>
                          <a:pt x="188" y="131"/>
                        </a:lnTo>
                        <a:lnTo>
                          <a:pt x="166" y="125"/>
                        </a:lnTo>
                        <a:lnTo>
                          <a:pt x="148" y="122"/>
                        </a:lnTo>
                        <a:lnTo>
                          <a:pt x="129" y="123"/>
                        </a:lnTo>
                        <a:lnTo>
                          <a:pt x="104" y="129"/>
                        </a:lnTo>
                        <a:lnTo>
                          <a:pt x="81" y="132"/>
                        </a:lnTo>
                        <a:lnTo>
                          <a:pt x="55" y="133"/>
                        </a:lnTo>
                        <a:lnTo>
                          <a:pt x="37" y="132"/>
                        </a:lnTo>
                        <a:lnTo>
                          <a:pt x="15" y="126"/>
                        </a:lnTo>
                        <a:lnTo>
                          <a:pt x="0" y="122"/>
                        </a:lnTo>
                        <a:lnTo>
                          <a:pt x="11" y="115"/>
                        </a:lnTo>
                        <a:lnTo>
                          <a:pt x="33" y="108"/>
                        </a:lnTo>
                        <a:lnTo>
                          <a:pt x="55" y="101"/>
                        </a:lnTo>
                        <a:lnTo>
                          <a:pt x="69" y="98"/>
                        </a:lnTo>
                        <a:lnTo>
                          <a:pt x="79" y="95"/>
                        </a:lnTo>
                        <a:lnTo>
                          <a:pt x="83" y="88"/>
                        </a:lnTo>
                        <a:lnTo>
                          <a:pt x="83" y="77"/>
                        </a:lnTo>
                        <a:lnTo>
                          <a:pt x="81" y="60"/>
                        </a:lnTo>
                        <a:lnTo>
                          <a:pt x="83" y="38"/>
                        </a:lnTo>
                        <a:lnTo>
                          <a:pt x="88" y="29"/>
                        </a:lnTo>
                        <a:lnTo>
                          <a:pt x="97" y="26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4" name="Freeform 100"/>
                  <p:cNvSpPr>
                    <a:spLocks/>
                  </p:cNvSpPr>
                  <p:nvPr/>
                </p:nvSpPr>
                <p:spPr bwMode="auto">
                  <a:xfrm>
                    <a:off x="782" y="1446"/>
                    <a:ext cx="304" cy="139"/>
                  </a:xfrm>
                  <a:custGeom>
                    <a:avLst/>
                    <a:gdLst>
                      <a:gd name="T0" fmla="*/ 96 w 304"/>
                      <a:gd name="T1" fmla="*/ 26 h 139"/>
                      <a:gd name="T2" fmla="*/ 112 w 304"/>
                      <a:gd name="T3" fmla="*/ 25 h 139"/>
                      <a:gd name="T4" fmla="*/ 132 w 304"/>
                      <a:gd name="T5" fmla="*/ 19 h 139"/>
                      <a:gd name="T6" fmla="*/ 146 w 304"/>
                      <a:gd name="T7" fmla="*/ 11 h 139"/>
                      <a:gd name="T8" fmla="*/ 155 w 304"/>
                      <a:gd name="T9" fmla="*/ 0 h 139"/>
                      <a:gd name="T10" fmla="*/ 167 w 304"/>
                      <a:gd name="T11" fmla="*/ 6 h 139"/>
                      <a:gd name="T12" fmla="*/ 180 w 304"/>
                      <a:gd name="T13" fmla="*/ 9 h 139"/>
                      <a:gd name="T14" fmla="*/ 198 w 304"/>
                      <a:gd name="T15" fmla="*/ 10 h 139"/>
                      <a:gd name="T16" fmla="*/ 219 w 304"/>
                      <a:gd name="T17" fmla="*/ 6 h 139"/>
                      <a:gd name="T18" fmla="*/ 235 w 304"/>
                      <a:gd name="T19" fmla="*/ 0 h 139"/>
                      <a:gd name="T20" fmla="*/ 247 w 304"/>
                      <a:gd name="T21" fmla="*/ 9 h 139"/>
                      <a:gd name="T22" fmla="*/ 260 w 304"/>
                      <a:gd name="T23" fmla="*/ 15 h 139"/>
                      <a:gd name="T24" fmla="*/ 275 w 304"/>
                      <a:gd name="T25" fmla="*/ 18 h 139"/>
                      <a:gd name="T26" fmla="*/ 291 w 304"/>
                      <a:gd name="T27" fmla="*/ 20 h 139"/>
                      <a:gd name="T28" fmla="*/ 298 w 304"/>
                      <a:gd name="T29" fmla="*/ 25 h 139"/>
                      <a:gd name="T30" fmla="*/ 301 w 304"/>
                      <a:gd name="T31" fmla="*/ 42 h 139"/>
                      <a:gd name="T32" fmla="*/ 303 w 304"/>
                      <a:gd name="T33" fmla="*/ 63 h 139"/>
                      <a:gd name="T34" fmla="*/ 301 w 304"/>
                      <a:gd name="T35" fmla="*/ 91 h 139"/>
                      <a:gd name="T36" fmla="*/ 297 w 304"/>
                      <a:gd name="T37" fmla="*/ 101 h 139"/>
                      <a:gd name="T38" fmla="*/ 286 w 304"/>
                      <a:gd name="T39" fmla="*/ 114 h 139"/>
                      <a:gd name="T40" fmla="*/ 274 w 304"/>
                      <a:gd name="T41" fmla="*/ 125 h 139"/>
                      <a:gd name="T42" fmla="*/ 260 w 304"/>
                      <a:gd name="T43" fmla="*/ 132 h 139"/>
                      <a:gd name="T44" fmla="*/ 238 w 304"/>
                      <a:gd name="T45" fmla="*/ 138 h 139"/>
                      <a:gd name="T46" fmla="*/ 212 w 304"/>
                      <a:gd name="T47" fmla="*/ 135 h 139"/>
                      <a:gd name="T48" fmla="*/ 188 w 304"/>
                      <a:gd name="T49" fmla="*/ 129 h 139"/>
                      <a:gd name="T50" fmla="*/ 166 w 304"/>
                      <a:gd name="T51" fmla="*/ 124 h 139"/>
                      <a:gd name="T52" fmla="*/ 148 w 304"/>
                      <a:gd name="T53" fmla="*/ 120 h 139"/>
                      <a:gd name="T54" fmla="*/ 128 w 304"/>
                      <a:gd name="T55" fmla="*/ 121 h 139"/>
                      <a:gd name="T56" fmla="*/ 104 w 304"/>
                      <a:gd name="T57" fmla="*/ 127 h 139"/>
                      <a:gd name="T58" fmla="*/ 80 w 304"/>
                      <a:gd name="T59" fmla="*/ 131 h 139"/>
                      <a:gd name="T60" fmla="*/ 55 w 304"/>
                      <a:gd name="T61" fmla="*/ 132 h 139"/>
                      <a:gd name="T62" fmla="*/ 37 w 304"/>
                      <a:gd name="T63" fmla="*/ 131 h 139"/>
                      <a:gd name="T64" fmla="*/ 15 w 304"/>
                      <a:gd name="T65" fmla="*/ 125 h 139"/>
                      <a:gd name="T66" fmla="*/ 0 w 304"/>
                      <a:gd name="T67" fmla="*/ 120 h 139"/>
                      <a:gd name="T68" fmla="*/ 10 w 304"/>
                      <a:gd name="T69" fmla="*/ 114 h 139"/>
                      <a:gd name="T70" fmla="*/ 32 w 304"/>
                      <a:gd name="T71" fmla="*/ 107 h 139"/>
                      <a:gd name="T72" fmla="*/ 55 w 304"/>
                      <a:gd name="T73" fmla="*/ 99 h 139"/>
                      <a:gd name="T74" fmla="*/ 70 w 304"/>
                      <a:gd name="T75" fmla="*/ 98 h 139"/>
                      <a:gd name="T76" fmla="*/ 80 w 304"/>
                      <a:gd name="T77" fmla="*/ 94 h 139"/>
                      <a:gd name="T78" fmla="*/ 83 w 304"/>
                      <a:gd name="T79" fmla="*/ 87 h 139"/>
                      <a:gd name="T80" fmla="*/ 83 w 304"/>
                      <a:gd name="T81" fmla="*/ 77 h 139"/>
                      <a:gd name="T82" fmla="*/ 80 w 304"/>
                      <a:gd name="T83" fmla="*/ 59 h 139"/>
                      <a:gd name="T84" fmla="*/ 83 w 304"/>
                      <a:gd name="T85" fmla="*/ 39 h 139"/>
                      <a:gd name="T86" fmla="*/ 89 w 304"/>
                      <a:gd name="T87" fmla="*/ 30 h 139"/>
                      <a:gd name="T88" fmla="*/ 96 w 304"/>
                      <a:gd name="T89" fmla="*/ 26 h 13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304"/>
                      <a:gd name="T136" fmla="*/ 0 h 139"/>
                      <a:gd name="T137" fmla="*/ 304 w 304"/>
                      <a:gd name="T138" fmla="*/ 139 h 13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304" h="139">
                        <a:moveTo>
                          <a:pt x="96" y="26"/>
                        </a:moveTo>
                        <a:lnTo>
                          <a:pt x="112" y="25"/>
                        </a:lnTo>
                        <a:lnTo>
                          <a:pt x="132" y="19"/>
                        </a:lnTo>
                        <a:lnTo>
                          <a:pt x="146" y="11"/>
                        </a:lnTo>
                        <a:lnTo>
                          <a:pt x="155" y="0"/>
                        </a:lnTo>
                        <a:lnTo>
                          <a:pt x="167" y="6"/>
                        </a:lnTo>
                        <a:lnTo>
                          <a:pt x="180" y="9"/>
                        </a:lnTo>
                        <a:lnTo>
                          <a:pt x="198" y="10"/>
                        </a:lnTo>
                        <a:lnTo>
                          <a:pt x="219" y="6"/>
                        </a:lnTo>
                        <a:lnTo>
                          <a:pt x="235" y="0"/>
                        </a:lnTo>
                        <a:lnTo>
                          <a:pt x="247" y="9"/>
                        </a:lnTo>
                        <a:lnTo>
                          <a:pt x="260" y="15"/>
                        </a:lnTo>
                        <a:lnTo>
                          <a:pt x="275" y="18"/>
                        </a:lnTo>
                        <a:lnTo>
                          <a:pt x="291" y="20"/>
                        </a:lnTo>
                        <a:lnTo>
                          <a:pt x="298" y="25"/>
                        </a:lnTo>
                        <a:lnTo>
                          <a:pt x="301" y="42"/>
                        </a:lnTo>
                        <a:lnTo>
                          <a:pt x="303" y="63"/>
                        </a:lnTo>
                        <a:lnTo>
                          <a:pt x="301" y="91"/>
                        </a:lnTo>
                        <a:lnTo>
                          <a:pt x="297" y="101"/>
                        </a:lnTo>
                        <a:lnTo>
                          <a:pt x="286" y="114"/>
                        </a:lnTo>
                        <a:lnTo>
                          <a:pt x="274" y="125"/>
                        </a:lnTo>
                        <a:lnTo>
                          <a:pt x="260" y="132"/>
                        </a:lnTo>
                        <a:lnTo>
                          <a:pt x="238" y="138"/>
                        </a:lnTo>
                        <a:lnTo>
                          <a:pt x="212" y="135"/>
                        </a:lnTo>
                        <a:lnTo>
                          <a:pt x="188" y="129"/>
                        </a:lnTo>
                        <a:lnTo>
                          <a:pt x="166" y="124"/>
                        </a:lnTo>
                        <a:lnTo>
                          <a:pt x="148" y="120"/>
                        </a:lnTo>
                        <a:lnTo>
                          <a:pt x="128" y="121"/>
                        </a:lnTo>
                        <a:lnTo>
                          <a:pt x="104" y="127"/>
                        </a:lnTo>
                        <a:lnTo>
                          <a:pt x="80" y="131"/>
                        </a:lnTo>
                        <a:lnTo>
                          <a:pt x="55" y="132"/>
                        </a:lnTo>
                        <a:lnTo>
                          <a:pt x="37" y="131"/>
                        </a:lnTo>
                        <a:lnTo>
                          <a:pt x="15" y="125"/>
                        </a:lnTo>
                        <a:lnTo>
                          <a:pt x="0" y="120"/>
                        </a:lnTo>
                        <a:lnTo>
                          <a:pt x="10" y="114"/>
                        </a:lnTo>
                        <a:lnTo>
                          <a:pt x="32" y="107"/>
                        </a:lnTo>
                        <a:lnTo>
                          <a:pt x="55" y="99"/>
                        </a:lnTo>
                        <a:lnTo>
                          <a:pt x="70" y="98"/>
                        </a:lnTo>
                        <a:lnTo>
                          <a:pt x="80" y="94"/>
                        </a:lnTo>
                        <a:lnTo>
                          <a:pt x="83" y="87"/>
                        </a:lnTo>
                        <a:lnTo>
                          <a:pt x="83" y="77"/>
                        </a:lnTo>
                        <a:lnTo>
                          <a:pt x="80" y="59"/>
                        </a:lnTo>
                        <a:lnTo>
                          <a:pt x="83" y="39"/>
                        </a:lnTo>
                        <a:lnTo>
                          <a:pt x="89" y="30"/>
                        </a:lnTo>
                        <a:lnTo>
                          <a:pt x="96" y="26"/>
                        </a:lnTo>
                      </a:path>
                    </a:pathLst>
                  </a:custGeom>
                  <a:solidFill>
                    <a:srgbClr val="40404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5" name="Freeform 101"/>
                  <p:cNvSpPr>
                    <a:spLocks/>
                  </p:cNvSpPr>
                  <p:nvPr/>
                </p:nvSpPr>
                <p:spPr bwMode="auto">
                  <a:xfrm>
                    <a:off x="611" y="1573"/>
                    <a:ext cx="189" cy="39"/>
                  </a:xfrm>
                  <a:custGeom>
                    <a:avLst/>
                    <a:gdLst>
                      <a:gd name="T0" fmla="*/ 58 w 189"/>
                      <a:gd name="T1" fmla="*/ 0 h 39"/>
                      <a:gd name="T2" fmla="*/ 40 w 189"/>
                      <a:gd name="T3" fmla="*/ 5 h 39"/>
                      <a:gd name="T4" fmla="*/ 25 w 189"/>
                      <a:gd name="T5" fmla="*/ 12 h 39"/>
                      <a:gd name="T6" fmla="*/ 10 w 189"/>
                      <a:gd name="T7" fmla="*/ 19 h 39"/>
                      <a:gd name="T8" fmla="*/ 0 w 189"/>
                      <a:gd name="T9" fmla="*/ 26 h 39"/>
                      <a:gd name="T10" fmla="*/ 0 w 189"/>
                      <a:gd name="T11" fmla="*/ 38 h 39"/>
                      <a:gd name="T12" fmla="*/ 188 w 189"/>
                      <a:gd name="T13" fmla="*/ 38 h 39"/>
                      <a:gd name="T14" fmla="*/ 166 w 189"/>
                      <a:gd name="T15" fmla="*/ 35 h 39"/>
                      <a:gd name="T16" fmla="*/ 143 w 189"/>
                      <a:gd name="T17" fmla="*/ 31 h 39"/>
                      <a:gd name="T18" fmla="*/ 115 w 189"/>
                      <a:gd name="T19" fmla="*/ 24 h 39"/>
                      <a:gd name="T20" fmla="*/ 92 w 189"/>
                      <a:gd name="T21" fmla="*/ 17 h 39"/>
                      <a:gd name="T22" fmla="*/ 71 w 189"/>
                      <a:gd name="T23" fmla="*/ 7 h 39"/>
                      <a:gd name="T24" fmla="*/ 58 w 189"/>
                      <a:gd name="T25" fmla="*/ 0 h 3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89"/>
                      <a:gd name="T40" fmla="*/ 0 h 39"/>
                      <a:gd name="T41" fmla="*/ 189 w 189"/>
                      <a:gd name="T42" fmla="*/ 39 h 3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89" h="39">
                        <a:moveTo>
                          <a:pt x="58" y="0"/>
                        </a:moveTo>
                        <a:lnTo>
                          <a:pt x="40" y="5"/>
                        </a:lnTo>
                        <a:lnTo>
                          <a:pt x="25" y="12"/>
                        </a:lnTo>
                        <a:lnTo>
                          <a:pt x="10" y="19"/>
                        </a:lnTo>
                        <a:lnTo>
                          <a:pt x="0" y="26"/>
                        </a:lnTo>
                        <a:lnTo>
                          <a:pt x="0" y="38"/>
                        </a:lnTo>
                        <a:lnTo>
                          <a:pt x="188" y="38"/>
                        </a:lnTo>
                        <a:lnTo>
                          <a:pt x="166" y="35"/>
                        </a:lnTo>
                        <a:lnTo>
                          <a:pt x="143" y="31"/>
                        </a:lnTo>
                        <a:lnTo>
                          <a:pt x="115" y="24"/>
                        </a:lnTo>
                        <a:lnTo>
                          <a:pt x="92" y="17"/>
                        </a:lnTo>
                        <a:lnTo>
                          <a:pt x="71" y="7"/>
                        </a:lnTo>
                        <a:lnTo>
                          <a:pt x="58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6" name="Freeform 102"/>
                  <p:cNvSpPr>
                    <a:spLocks/>
                  </p:cNvSpPr>
                  <p:nvPr/>
                </p:nvSpPr>
                <p:spPr bwMode="auto">
                  <a:xfrm>
                    <a:off x="1146" y="1573"/>
                    <a:ext cx="190" cy="39"/>
                  </a:xfrm>
                  <a:custGeom>
                    <a:avLst/>
                    <a:gdLst>
                      <a:gd name="T0" fmla="*/ 131 w 190"/>
                      <a:gd name="T1" fmla="*/ 0 h 39"/>
                      <a:gd name="T2" fmla="*/ 149 w 190"/>
                      <a:gd name="T3" fmla="*/ 5 h 39"/>
                      <a:gd name="T4" fmla="*/ 165 w 190"/>
                      <a:gd name="T5" fmla="*/ 12 h 39"/>
                      <a:gd name="T6" fmla="*/ 179 w 190"/>
                      <a:gd name="T7" fmla="*/ 19 h 39"/>
                      <a:gd name="T8" fmla="*/ 189 w 190"/>
                      <a:gd name="T9" fmla="*/ 26 h 39"/>
                      <a:gd name="T10" fmla="*/ 189 w 190"/>
                      <a:gd name="T11" fmla="*/ 38 h 39"/>
                      <a:gd name="T12" fmla="*/ 0 w 190"/>
                      <a:gd name="T13" fmla="*/ 38 h 39"/>
                      <a:gd name="T14" fmla="*/ 22 w 190"/>
                      <a:gd name="T15" fmla="*/ 35 h 39"/>
                      <a:gd name="T16" fmla="*/ 45 w 190"/>
                      <a:gd name="T17" fmla="*/ 31 h 39"/>
                      <a:gd name="T18" fmla="*/ 73 w 190"/>
                      <a:gd name="T19" fmla="*/ 24 h 39"/>
                      <a:gd name="T20" fmla="*/ 99 w 190"/>
                      <a:gd name="T21" fmla="*/ 17 h 39"/>
                      <a:gd name="T22" fmla="*/ 118 w 190"/>
                      <a:gd name="T23" fmla="*/ 7 h 39"/>
                      <a:gd name="T24" fmla="*/ 131 w 190"/>
                      <a:gd name="T25" fmla="*/ 0 h 3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90"/>
                      <a:gd name="T40" fmla="*/ 0 h 39"/>
                      <a:gd name="T41" fmla="*/ 190 w 190"/>
                      <a:gd name="T42" fmla="*/ 39 h 3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90" h="39">
                        <a:moveTo>
                          <a:pt x="131" y="0"/>
                        </a:moveTo>
                        <a:lnTo>
                          <a:pt x="149" y="5"/>
                        </a:lnTo>
                        <a:lnTo>
                          <a:pt x="165" y="12"/>
                        </a:lnTo>
                        <a:lnTo>
                          <a:pt x="179" y="19"/>
                        </a:lnTo>
                        <a:lnTo>
                          <a:pt x="189" y="26"/>
                        </a:lnTo>
                        <a:lnTo>
                          <a:pt x="189" y="38"/>
                        </a:lnTo>
                        <a:lnTo>
                          <a:pt x="0" y="38"/>
                        </a:lnTo>
                        <a:lnTo>
                          <a:pt x="22" y="35"/>
                        </a:lnTo>
                        <a:lnTo>
                          <a:pt x="45" y="31"/>
                        </a:lnTo>
                        <a:lnTo>
                          <a:pt x="73" y="24"/>
                        </a:lnTo>
                        <a:lnTo>
                          <a:pt x="99" y="17"/>
                        </a:lnTo>
                        <a:lnTo>
                          <a:pt x="118" y="7"/>
                        </a:lnTo>
                        <a:lnTo>
                          <a:pt x="131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7" name="Arc 103"/>
                  <p:cNvSpPr>
                    <a:spLocks/>
                  </p:cNvSpPr>
                  <p:nvPr/>
                </p:nvSpPr>
                <p:spPr bwMode="auto">
                  <a:xfrm>
                    <a:off x="1102" y="1556"/>
                    <a:ext cx="134" cy="25"/>
                  </a:xfrm>
                  <a:custGeom>
                    <a:avLst/>
                    <a:gdLst>
                      <a:gd name="T0" fmla="*/ 0 w 20578"/>
                      <a:gd name="T1" fmla="*/ 0 h 21600"/>
                      <a:gd name="T2" fmla="*/ 0 w 20578"/>
                      <a:gd name="T3" fmla="*/ 0 h 21600"/>
                      <a:gd name="T4" fmla="*/ 0 w 20578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0578"/>
                      <a:gd name="T10" fmla="*/ 0 h 21600"/>
                      <a:gd name="T11" fmla="*/ 20578 w 2057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578" h="21600" fill="none" extrusionOk="0">
                        <a:moveTo>
                          <a:pt x="-1" y="0"/>
                        </a:moveTo>
                        <a:cubicBezTo>
                          <a:pt x="49" y="0"/>
                          <a:pt x="99" y="-1"/>
                          <a:pt x="150" y="0"/>
                        </a:cubicBezTo>
                        <a:cubicBezTo>
                          <a:pt x="9374" y="0"/>
                          <a:pt x="17580" y="5857"/>
                          <a:pt x="20577" y="14581"/>
                        </a:cubicBezTo>
                      </a:path>
                      <a:path w="20578" h="21600" stroke="0" extrusionOk="0">
                        <a:moveTo>
                          <a:pt x="-1" y="0"/>
                        </a:moveTo>
                        <a:cubicBezTo>
                          <a:pt x="49" y="0"/>
                          <a:pt x="99" y="-1"/>
                          <a:pt x="150" y="0"/>
                        </a:cubicBezTo>
                        <a:cubicBezTo>
                          <a:pt x="9374" y="0"/>
                          <a:pt x="17580" y="5857"/>
                          <a:pt x="20577" y="14581"/>
                        </a:cubicBezTo>
                        <a:lnTo>
                          <a:pt x="15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A0A0A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8" name="Arc 104"/>
                  <p:cNvSpPr>
                    <a:spLocks/>
                  </p:cNvSpPr>
                  <p:nvPr/>
                </p:nvSpPr>
                <p:spPr bwMode="auto">
                  <a:xfrm>
                    <a:off x="713" y="1560"/>
                    <a:ext cx="135" cy="21"/>
                  </a:xfrm>
                  <a:custGeom>
                    <a:avLst/>
                    <a:gdLst>
                      <a:gd name="T0" fmla="*/ 0 w 20728"/>
                      <a:gd name="T1" fmla="*/ 0 h 18696"/>
                      <a:gd name="T2" fmla="*/ 0 w 20728"/>
                      <a:gd name="T3" fmla="*/ 0 h 18696"/>
                      <a:gd name="T4" fmla="*/ 0 w 20728"/>
                      <a:gd name="T5" fmla="*/ 0 h 18696"/>
                      <a:gd name="T6" fmla="*/ 0 60000 65536"/>
                      <a:gd name="T7" fmla="*/ 0 60000 65536"/>
                      <a:gd name="T8" fmla="*/ 0 60000 65536"/>
                      <a:gd name="T9" fmla="*/ 0 w 20728"/>
                      <a:gd name="T10" fmla="*/ 0 h 18696"/>
                      <a:gd name="T11" fmla="*/ 20728 w 20728"/>
                      <a:gd name="T12" fmla="*/ 18696 h 186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728" h="18696" fill="none" extrusionOk="0">
                        <a:moveTo>
                          <a:pt x="-1" y="12621"/>
                        </a:moveTo>
                        <a:cubicBezTo>
                          <a:pt x="1559" y="7298"/>
                          <a:pt x="5108" y="2778"/>
                          <a:pt x="9910" y="0"/>
                        </a:cubicBezTo>
                      </a:path>
                      <a:path w="20728" h="18696" stroke="0" extrusionOk="0">
                        <a:moveTo>
                          <a:pt x="-1" y="12621"/>
                        </a:moveTo>
                        <a:cubicBezTo>
                          <a:pt x="1559" y="7298"/>
                          <a:pt x="5108" y="2778"/>
                          <a:pt x="9910" y="0"/>
                        </a:cubicBezTo>
                        <a:lnTo>
                          <a:pt x="20728" y="18696"/>
                        </a:lnTo>
                        <a:lnTo>
                          <a:pt x="-1" y="12621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A0A0A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820" y="1609"/>
                    <a:ext cx="3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6393" name="Freeform 106"/>
            <p:cNvSpPr>
              <a:spLocks/>
            </p:cNvSpPr>
            <p:nvPr/>
          </p:nvSpPr>
          <p:spPr bwMode="auto">
            <a:xfrm>
              <a:off x="518" y="2785"/>
              <a:ext cx="78" cy="96"/>
            </a:xfrm>
            <a:custGeom>
              <a:avLst/>
              <a:gdLst>
                <a:gd name="T0" fmla="*/ 9 w 78"/>
                <a:gd name="T1" fmla="*/ 44 h 96"/>
                <a:gd name="T2" fmla="*/ 0 w 78"/>
                <a:gd name="T3" fmla="*/ 70 h 96"/>
                <a:gd name="T4" fmla="*/ 30 w 78"/>
                <a:gd name="T5" fmla="*/ 95 h 96"/>
                <a:gd name="T6" fmla="*/ 77 w 78"/>
                <a:gd name="T7" fmla="*/ 11 h 96"/>
                <a:gd name="T8" fmla="*/ 77 w 78"/>
                <a:gd name="T9" fmla="*/ 0 h 96"/>
                <a:gd name="T10" fmla="*/ 24 w 78"/>
                <a:gd name="T11" fmla="*/ 71 h 96"/>
                <a:gd name="T12" fmla="*/ 9 w 78"/>
                <a:gd name="T13" fmla="*/ 44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96"/>
                <a:gd name="T23" fmla="*/ 78 w 7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96">
                  <a:moveTo>
                    <a:pt x="9" y="44"/>
                  </a:moveTo>
                  <a:lnTo>
                    <a:pt x="0" y="70"/>
                  </a:lnTo>
                  <a:lnTo>
                    <a:pt x="30" y="95"/>
                  </a:lnTo>
                  <a:lnTo>
                    <a:pt x="77" y="11"/>
                  </a:lnTo>
                  <a:lnTo>
                    <a:pt x="77" y="0"/>
                  </a:lnTo>
                  <a:lnTo>
                    <a:pt x="24" y="71"/>
                  </a:lnTo>
                  <a:lnTo>
                    <a:pt x="9" y="4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7"/>
            <p:cNvSpPr>
              <a:spLocks/>
            </p:cNvSpPr>
            <p:nvPr/>
          </p:nvSpPr>
          <p:spPr bwMode="auto">
            <a:xfrm>
              <a:off x="518" y="2266"/>
              <a:ext cx="78" cy="95"/>
            </a:xfrm>
            <a:custGeom>
              <a:avLst/>
              <a:gdLst>
                <a:gd name="T0" fmla="*/ 9 w 78"/>
                <a:gd name="T1" fmla="*/ 44 h 95"/>
                <a:gd name="T2" fmla="*/ 0 w 78"/>
                <a:gd name="T3" fmla="*/ 69 h 95"/>
                <a:gd name="T4" fmla="*/ 30 w 78"/>
                <a:gd name="T5" fmla="*/ 94 h 95"/>
                <a:gd name="T6" fmla="*/ 77 w 78"/>
                <a:gd name="T7" fmla="*/ 11 h 95"/>
                <a:gd name="T8" fmla="*/ 77 w 78"/>
                <a:gd name="T9" fmla="*/ 0 h 95"/>
                <a:gd name="T10" fmla="*/ 24 w 78"/>
                <a:gd name="T11" fmla="*/ 70 h 95"/>
                <a:gd name="T12" fmla="*/ 9 w 78"/>
                <a:gd name="T13" fmla="*/ 44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95"/>
                <a:gd name="T23" fmla="*/ 78 w 78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95">
                  <a:moveTo>
                    <a:pt x="9" y="44"/>
                  </a:moveTo>
                  <a:lnTo>
                    <a:pt x="0" y="69"/>
                  </a:lnTo>
                  <a:lnTo>
                    <a:pt x="30" y="94"/>
                  </a:lnTo>
                  <a:lnTo>
                    <a:pt x="77" y="11"/>
                  </a:lnTo>
                  <a:lnTo>
                    <a:pt x="77" y="0"/>
                  </a:lnTo>
                  <a:lnTo>
                    <a:pt x="24" y="70"/>
                  </a:lnTo>
                  <a:lnTo>
                    <a:pt x="9" y="4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Freeform 108"/>
            <p:cNvSpPr>
              <a:spLocks/>
            </p:cNvSpPr>
            <p:nvPr/>
          </p:nvSpPr>
          <p:spPr bwMode="auto">
            <a:xfrm>
              <a:off x="518" y="2093"/>
              <a:ext cx="78" cy="95"/>
            </a:xfrm>
            <a:custGeom>
              <a:avLst/>
              <a:gdLst>
                <a:gd name="T0" fmla="*/ 9 w 78"/>
                <a:gd name="T1" fmla="*/ 44 h 95"/>
                <a:gd name="T2" fmla="*/ 0 w 78"/>
                <a:gd name="T3" fmla="*/ 69 h 95"/>
                <a:gd name="T4" fmla="*/ 30 w 78"/>
                <a:gd name="T5" fmla="*/ 94 h 95"/>
                <a:gd name="T6" fmla="*/ 77 w 78"/>
                <a:gd name="T7" fmla="*/ 11 h 95"/>
                <a:gd name="T8" fmla="*/ 77 w 78"/>
                <a:gd name="T9" fmla="*/ 0 h 95"/>
                <a:gd name="T10" fmla="*/ 24 w 78"/>
                <a:gd name="T11" fmla="*/ 70 h 95"/>
                <a:gd name="T12" fmla="*/ 9 w 78"/>
                <a:gd name="T13" fmla="*/ 44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95"/>
                <a:gd name="T23" fmla="*/ 78 w 78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95">
                  <a:moveTo>
                    <a:pt x="9" y="44"/>
                  </a:moveTo>
                  <a:lnTo>
                    <a:pt x="0" y="69"/>
                  </a:lnTo>
                  <a:lnTo>
                    <a:pt x="30" y="94"/>
                  </a:lnTo>
                  <a:lnTo>
                    <a:pt x="77" y="11"/>
                  </a:lnTo>
                  <a:lnTo>
                    <a:pt x="77" y="0"/>
                  </a:lnTo>
                  <a:lnTo>
                    <a:pt x="24" y="70"/>
                  </a:lnTo>
                  <a:lnTo>
                    <a:pt x="9" y="4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Freeform 109"/>
            <p:cNvSpPr>
              <a:spLocks/>
            </p:cNvSpPr>
            <p:nvPr/>
          </p:nvSpPr>
          <p:spPr bwMode="auto">
            <a:xfrm>
              <a:off x="518" y="1930"/>
              <a:ext cx="78" cy="96"/>
            </a:xfrm>
            <a:custGeom>
              <a:avLst/>
              <a:gdLst>
                <a:gd name="T0" fmla="*/ 9 w 78"/>
                <a:gd name="T1" fmla="*/ 44 h 96"/>
                <a:gd name="T2" fmla="*/ 0 w 78"/>
                <a:gd name="T3" fmla="*/ 70 h 96"/>
                <a:gd name="T4" fmla="*/ 30 w 78"/>
                <a:gd name="T5" fmla="*/ 95 h 96"/>
                <a:gd name="T6" fmla="*/ 77 w 78"/>
                <a:gd name="T7" fmla="*/ 11 h 96"/>
                <a:gd name="T8" fmla="*/ 77 w 78"/>
                <a:gd name="T9" fmla="*/ 0 h 96"/>
                <a:gd name="T10" fmla="*/ 24 w 78"/>
                <a:gd name="T11" fmla="*/ 71 h 96"/>
                <a:gd name="T12" fmla="*/ 9 w 78"/>
                <a:gd name="T13" fmla="*/ 44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96"/>
                <a:gd name="T23" fmla="*/ 78 w 78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96">
                  <a:moveTo>
                    <a:pt x="9" y="44"/>
                  </a:moveTo>
                  <a:lnTo>
                    <a:pt x="0" y="70"/>
                  </a:lnTo>
                  <a:lnTo>
                    <a:pt x="30" y="95"/>
                  </a:lnTo>
                  <a:lnTo>
                    <a:pt x="77" y="11"/>
                  </a:lnTo>
                  <a:lnTo>
                    <a:pt x="77" y="0"/>
                  </a:lnTo>
                  <a:lnTo>
                    <a:pt x="24" y="71"/>
                  </a:lnTo>
                  <a:lnTo>
                    <a:pt x="9" y="44"/>
                  </a:lnTo>
                </a:path>
              </a:pathLst>
            </a:custGeom>
            <a:solidFill>
              <a:srgbClr val="FF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110"/>
            <p:cNvSpPr>
              <a:spLocks noChangeArrowheads="1"/>
            </p:cNvSpPr>
            <p:nvPr/>
          </p:nvSpPr>
          <p:spPr bwMode="auto">
            <a:xfrm>
              <a:off x="667" y="1937"/>
              <a:ext cx="103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9688" tIns="20638" rIns="39688" bIns="20638">
              <a:spAutoFit/>
            </a:bodyPr>
            <a:lstStyle/>
            <a:p>
              <a:pPr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1.  Title.</a:t>
              </a:r>
            </a:p>
          </p:txBody>
        </p:sp>
        <p:sp>
          <p:nvSpPr>
            <p:cNvPr id="16398" name="Rectangle 111"/>
            <p:cNvSpPr>
              <a:spLocks noChangeArrowheads="1"/>
            </p:cNvSpPr>
            <p:nvPr/>
          </p:nvSpPr>
          <p:spPr bwMode="auto">
            <a:xfrm>
              <a:off x="667" y="2099"/>
              <a:ext cx="103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9688" tIns="20638" rIns="39688" bIns="20638">
              <a:spAutoFit/>
            </a:bodyPr>
            <a:lstStyle/>
            <a:p>
              <a:pPr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2.  Statement.</a:t>
              </a:r>
            </a:p>
          </p:txBody>
        </p:sp>
        <p:sp>
          <p:nvSpPr>
            <p:cNvPr id="16399" name="Rectangle 112"/>
            <p:cNvSpPr>
              <a:spLocks noChangeArrowheads="1"/>
            </p:cNvSpPr>
            <p:nvPr/>
          </p:nvSpPr>
          <p:spPr bwMode="auto">
            <a:xfrm>
              <a:off x="667" y="2273"/>
              <a:ext cx="1037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9688" tIns="20638" rIns="39688" bIns="20638">
              <a:spAutoFit/>
            </a:bodyPr>
            <a:lstStyle/>
            <a:p>
              <a:pPr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3.  Essential Functions.</a:t>
              </a:r>
            </a:p>
            <a:p>
              <a:pPr marL="193675" lvl="1" defTabSz="165100">
                <a:lnSpc>
                  <a:spcPct val="90000"/>
                </a:lnSpc>
                <a:spcBef>
                  <a:spcPct val="50000"/>
                </a:spcBef>
              </a:pPr>
              <a:endParaRPr lang="en-US" altLang="en-US" sz="1000" b="1" i="1">
                <a:solidFill>
                  <a:srgbClr val="000000"/>
                </a:solidFill>
                <a:latin typeface="Arial" charset="0"/>
              </a:endParaRPr>
            </a:p>
            <a:p>
              <a:pPr defTabSz="165100" latinLnBrk="1">
                <a:lnSpc>
                  <a:spcPct val="90000"/>
                </a:lnSpc>
                <a:spcBef>
                  <a:spcPct val="50000"/>
                </a:spcBef>
              </a:pPr>
              <a:endParaRPr lang="en-US" altLang="en-US" sz="1000" b="1" i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00" name="Rectangle 113"/>
            <p:cNvSpPr>
              <a:spLocks noChangeArrowheads="1"/>
            </p:cNvSpPr>
            <p:nvPr/>
          </p:nvSpPr>
          <p:spPr bwMode="auto">
            <a:xfrm>
              <a:off x="651" y="2788"/>
              <a:ext cx="1038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9688" tIns="20638" rIns="39688" bIns="20638">
              <a:spAutoFit/>
            </a:bodyPr>
            <a:lstStyle/>
            <a:p>
              <a:pPr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4.  Specifications.</a:t>
              </a:r>
            </a:p>
          </p:txBody>
        </p:sp>
        <p:sp>
          <p:nvSpPr>
            <p:cNvPr id="16401" name="Rectangle 114"/>
            <p:cNvSpPr>
              <a:spLocks noChangeArrowheads="1"/>
            </p:cNvSpPr>
            <p:nvPr/>
          </p:nvSpPr>
          <p:spPr bwMode="auto">
            <a:xfrm>
              <a:off x="601" y="1681"/>
              <a:ext cx="1038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9688" tIns="20638" rIns="39688" bIns="20638">
              <a:spAutoFit/>
            </a:bodyPr>
            <a:lstStyle/>
            <a:p>
              <a:pPr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Job Description</a:t>
              </a:r>
            </a:p>
          </p:txBody>
        </p:sp>
        <p:sp>
          <p:nvSpPr>
            <p:cNvPr id="16402" name="Rectangle 115"/>
            <p:cNvSpPr>
              <a:spLocks noChangeArrowheads="1"/>
            </p:cNvSpPr>
            <p:nvPr/>
          </p:nvSpPr>
          <p:spPr bwMode="auto">
            <a:xfrm>
              <a:off x="839" y="2369"/>
              <a:ext cx="42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9688" tIns="20638" rIns="39688" bIns="20638">
              <a:spAutoFit/>
            </a:bodyPr>
            <a:lstStyle/>
            <a:p>
              <a:pPr marL="193675" lvl="1" algn="ctr"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1. XXX</a:t>
              </a:r>
            </a:p>
          </p:txBody>
        </p:sp>
        <p:sp>
          <p:nvSpPr>
            <p:cNvPr id="16403" name="Rectangle 116"/>
            <p:cNvSpPr>
              <a:spLocks noChangeArrowheads="1"/>
            </p:cNvSpPr>
            <p:nvPr/>
          </p:nvSpPr>
          <p:spPr bwMode="auto">
            <a:xfrm>
              <a:off x="839" y="2455"/>
              <a:ext cx="42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9688" tIns="20638" rIns="39688" bIns="20638">
              <a:spAutoFit/>
            </a:bodyPr>
            <a:lstStyle/>
            <a:p>
              <a:pPr marL="193675" lvl="1" algn="ctr"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2. XXX</a:t>
              </a:r>
            </a:p>
          </p:txBody>
        </p:sp>
        <p:sp>
          <p:nvSpPr>
            <p:cNvPr id="16404" name="Rectangle 117"/>
            <p:cNvSpPr>
              <a:spLocks noChangeArrowheads="1"/>
            </p:cNvSpPr>
            <p:nvPr/>
          </p:nvSpPr>
          <p:spPr bwMode="auto">
            <a:xfrm>
              <a:off x="839" y="2532"/>
              <a:ext cx="42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9688" tIns="20638" rIns="39688" bIns="20638">
              <a:spAutoFit/>
            </a:bodyPr>
            <a:lstStyle/>
            <a:p>
              <a:pPr marL="193675" lvl="1" algn="ctr"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3. XXX</a:t>
              </a:r>
            </a:p>
          </p:txBody>
        </p:sp>
        <p:sp>
          <p:nvSpPr>
            <p:cNvPr id="16405" name="Rectangle 118"/>
            <p:cNvSpPr>
              <a:spLocks noChangeArrowheads="1"/>
            </p:cNvSpPr>
            <p:nvPr/>
          </p:nvSpPr>
          <p:spPr bwMode="auto">
            <a:xfrm>
              <a:off x="839" y="2613"/>
              <a:ext cx="42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9688" tIns="20638" rIns="39688" bIns="20638">
              <a:spAutoFit/>
            </a:bodyPr>
            <a:lstStyle/>
            <a:p>
              <a:pPr marL="193675" lvl="1" algn="ctr"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4. XXX</a:t>
              </a:r>
            </a:p>
          </p:txBody>
        </p:sp>
        <p:sp>
          <p:nvSpPr>
            <p:cNvPr id="16406" name="Rectangle 119"/>
            <p:cNvSpPr>
              <a:spLocks noChangeArrowheads="1"/>
            </p:cNvSpPr>
            <p:nvPr/>
          </p:nvSpPr>
          <p:spPr bwMode="auto">
            <a:xfrm>
              <a:off x="850" y="2867"/>
              <a:ext cx="42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9688" tIns="20638" rIns="39688" bIns="20638">
              <a:spAutoFit/>
            </a:bodyPr>
            <a:lstStyle/>
            <a:p>
              <a:pPr marL="193675" lvl="1" algn="ctr"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1. XXX</a:t>
              </a:r>
            </a:p>
          </p:txBody>
        </p:sp>
        <p:sp>
          <p:nvSpPr>
            <p:cNvPr id="16407" name="Rectangle 120"/>
            <p:cNvSpPr>
              <a:spLocks noChangeArrowheads="1"/>
            </p:cNvSpPr>
            <p:nvPr/>
          </p:nvSpPr>
          <p:spPr bwMode="auto">
            <a:xfrm>
              <a:off x="850" y="2953"/>
              <a:ext cx="42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9688" tIns="20638" rIns="39688" bIns="20638">
              <a:spAutoFit/>
            </a:bodyPr>
            <a:lstStyle/>
            <a:p>
              <a:pPr marL="193675" lvl="1" algn="ctr"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2. XXX</a:t>
              </a:r>
            </a:p>
          </p:txBody>
        </p:sp>
        <p:sp>
          <p:nvSpPr>
            <p:cNvPr id="16408" name="Rectangle 121"/>
            <p:cNvSpPr>
              <a:spLocks noChangeArrowheads="1"/>
            </p:cNvSpPr>
            <p:nvPr/>
          </p:nvSpPr>
          <p:spPr bwMode="auto">
            <a:xfrm>
              <a:off x="850" y="3030"/>
              <a:ext cx="42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9688" tIns="20638" rIns="39688" bIns="20638">
              <a:spAutoFit/>
            </a:bodyPr>
            <a:lstStyle/>
            <a:p>
              <a:pPr marL="193675" lvl="1" algn="ctr"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3. XXX</a:t>
              </a:r>
            </a:p>
          </p:txBody>
        </p:sp>
        <p:sp>
          <p:nvSpPr>
            <p:cNvPr id="16409" name="Rectangle 122"/>
            <p:cNvSpPr>
              <a:spLocks noChangeArrowheads="1"/>
            </p:cNvSpPr>
            <p:nvPr/>
          </p:nvSpPr>
          <p:spPr bwMode="auto">
            <a:xfrm>
              <a:off x="850" y="3112"/>
              <a:ext cx="427" cy="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9688" tIns="20638" rIns="39688" bIns="20638">
              <a:spAutoFit/>
            </a:bodyPr>
            <a:lstStyle/>
            <a:p>
              <a:pPr marL="193675" lvl="1" algn="ctr" defTabSz="16510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000" b="1" i="1">
                  <a:solidFill>
                    <a:srgbClr val="000000"/>
                  </a:solidFill>
                  <a:latin typeface="Arial" charset="0"/>
                </a:rPr>
                <a:t>4. XXX</a:t>
              </a: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647825" y="1600200"/>
            <a:ext cx="584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altLang="en-US" sz="3600" b="1">
                <a:solidFill>
                  <a:schemeClr val="tx2"/>
                </a:solidFill>
                <a:latin typeface="Arial" charset="0"/>
              </a:rPr>
              <a:t>Job description problems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62000" y="2438400"/>
            <a:ext cx="72390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AU" altLang="en-US" sz="3200">
                <a:latin typeface="Arial" charset="0"/>
              </a:rPr>
              <a:t> Often poorly written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AU" altLang="en-US" sz="3200">
                <a:latin typeface="Arial" charset="0"/>
              </a:rPr>
              <a:t> Static rather than dynamic – not updated as job duties change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AU" altLang="en-US" sz="3200">
                <a:latin typeface="Arial" charset="0"/>
              </a:rPr>
              <a:t> Sexist or discriminatory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AU" altLang="en-US" sz="3200">
                <a:latin typeface="Arial" charset="0"/>
              </a:rPr>
              <a:t> Tasks not directly work-related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AU" altLang="en-US" sz="3200">
                <a:latin typeface="Arial" charset="0"/>
              </a:rPr>
              <a:t> Vague rather than specific</a:t>
            </a:r>
          </a:p>
          <a:p>
            <a:pPr eaLnBrk="1" hangingPunct="1">
              <a:spcBef>
                <a:spcPct val="50000"/>
              </a:spcBef>
            </a:pPr>
            <a:endParaRPr lang="en-AU" alt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124200" y="1828800"/>
            <a:ext cx="2720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altLang="en-US" sz="3600" b="1">
                <a:solidFill>
                  <a:schemeClr val="tx2"/>
                </a:solidFill>
                <a:latin typeface="Arial" charset="0"/>
              </a:rPr>
              <a:t>Job design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77724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AU" altLang="en-US" sz="3200">
                <a:latin typeface="Arial" charset="0"/>
              </a:rPr>
              <a:t>Concerns the satisfaction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AU" altLang="en-US" sz="3200">
                <a:latin typeface="Arial" charset="0"/>
              </a:rPr>
              <a:t>of the job holder’s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AU" altLang="en-US" sz="3200">
                <a:latin typeface="Arial" charset="0"/>
              </a:rPr>
              <a:t>needs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079625" y="1752600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Job design strategies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73914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Job enlargement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Job rotation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Job enrichment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Self-managing work teams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Adjustments in work schedules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My Documents\Jason's items\Nankervis images\p22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022350"/>
            <a:ext cx="7151687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828800" y="1905000"/>
            <a:ext cx="5840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Work in the 21st century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2819400"/>
            <a:ext cx="78486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Hours of work – longer and harder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Wage structures and reward programs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Job insecurity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Self-management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Workplace stress</a:t>
            </a:r>
            <a:endParaRPr lang="en-AU" altLang="en-US" sz="32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Job</a:t>
            </a:r>
            <a:r>
              <a:rPr lang="en-US" altLang="en-US" sz="40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analysis</a:t>
            </a:r>
            <a:endParaRPr lang="en-AU" altLang="en-US" sz="4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2000" y="2895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200">
                <a:latin typeface="Arial" charset="0"/>
              </a:rPr>
              <a:t>The process of determining the requirements of the job</a:t>
            </a:r>
            <a:endParaRPr lang="en-A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My Documents\Jason's items\Nankervis images\p2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3" y="1420813"/>
            <a:ext cx="7673975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Job analysis and HR functions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14400" y="2649538"/>
            <a:ext cx="80010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2800">
                <a:latin typeface="Arial" charset="0"/>
              </a:rPr>
              <a:t>Job analysis relates to: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Recruitment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Selection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Training and development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Performance management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Compensation management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Workplace relations</a:t>
            </a:r>
            <a:endParaRPr lang="en-A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My Documents\Jason's items\Nankervis images\p2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31788"/>
            <a:ext cx="71437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Performing job analysis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2514600"/>
            <a:ext cx="76962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</a:t>
            </a:r>
            <a:r>
              <a:rPr lang="en-US" altLang="en-US" sz="3200">
                <a:latin typeface="Arial" charset="0"/>
              </a:rPr>
              <a:t>Select jobs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Determine information to collect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Identify sources of data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Methods of data collection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Evaluate and verify data</a:t>
            </a:r>
          </a:p>
          <a:p>
            <a:pPr eaLnBrk="1" hangingPunct="1">
              <a:spcBef>
                <a:spcPct val="3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Write report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1236663" cy="322263"/>
          </a:xfrm>
          <a:solidFill>
            <a:schemeClr val="tx2"/>
          </a:solidFill>
          <a:ln w="12700" cap="flat">
            <a:solidFill>
              <a:srgbClr val="000000"/>
            </a:solidFill>
          </a:ln>
          <a:effectLst>
            <a:outerShdw dist="107763" dir="2700000" algn="ctr" rotWithShape="0">
              <a:srgbClr val="790015"/>
            </a:outerShdw>
          </a:effectLst>
        </p:spPr>
        <p:txBody>
          <a:bodyPr wrap="none" lIns="41275" tIns="17462" rIns="41275" bIns="17462" anchor="t">
            <a:spAutoFit/>
          </a:bodyPr>
          <a:lstStyle/>
          <a:p>
            <a:pPr defTabSz="804863" eaLnBrk="1" hangingPunct="1"/>
            <a:r>
              <a:rPr lang="en-US" altLang="en-US" sz="2000" b="0" smtClean="0">
                <a:solidFill>
                  <a:schemeClr val="bg1"/>
                </a:solidFill>
              </a:rPr>
              <a:t>Key terms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371600" y="1447800"/>
            <a:ext cx="7504113" cy="4932363"/>
            <a:chOff x="913" y="875"/>
            <a:chExt cx="4727" cy="3107"/>
          </a:xfrm>
        </p:grpSpPr>
        <p:grpSp>
          <p:nvGrpSpPr>
            <p:cNvPr id="10408" name="Group 6"/>
            <p:cNvGrpSpPr>
              <a:grpSpLocks/>
            </p:cNvGrpSpPr>
            <p:nvPr/>
          </p:nvGrpSpPr>
          <p:grpSpPr bwMode="auto">
            <a:xfrm>
              <a:off x="1488" y="2327"/>
              <a:ext cx="3916" cy="1274"/>
              <a:chOff x="1488" y="2327"/>
              <a:chExt cx="3916" cy="1274"/>
            </a:xfrm>
          </p:grpSpPr>
          <p:sp>
            <p:nvSpPr>
              <p:cNvPr id="10424" name="Rectangle 7"/>
              <p:cNvSpPr>
                <a:spLocks noChangeArrowheads="1"/>
              </p:cNvSpPr>
              <p:nvPr/>
            </p:nvSpPr>
            <p:spPr bwMode="auto">
              <a:xfrm>
                <a:off x="3640" y="2941"/>
                <a:ext cx="1764" cy="65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b="1">
                    <a:solidFill>
                      <a:schemeClr val="bg1"/>
                    </a:solidFill>
                    <a:latin typeface="Arial" charset="0"/>
                  </a:rPr>
                  <a:t>Job specification</a:t>
                </a:r>
                <a:endParaRPr lang="en-US" alt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425" name="Freeform 8"/>
              <p:cNvSpPr>
                <a:spLocks/>
              </p:cNvSpPr>
              <p:nvPr/>
            </p:nvSpPr>
            <p:spPr bwMode="auto">
              <a:xfrm>
                <a:off x="1520" y="2327"/>
                <a:ext cx="2117" cy="1274"/>
              </a:xfrm>
              <a:custGeom>
                <a:avLst/>
                <a:gdLst>
                  <a:gd name="T0" fmla="*/ 2116 w 2117"/>
                  <a:gd name="T1" fmla="*/ 1273 h 1274"/>
                  <a:gd name="T2" fmla="*/ 2116 w 2117"/>
                  <a:gd name="T3" fmla="*/ 625 h 1274"/>
                  <a:gd name="T4" fmla="*/ 0 w 2117"/>
                  <a:gd name="T5" fmla="*/ 0 h 1274"/>
                  <a:gd name="T6" fmla="*/ 2116 w 2117"/>
                  <a:gd name="T7" fmla="*/ 1273 h 12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7"/>
                  <a:gd name="T13" fmla="*/ 0 h 1274"/>
                  <a:gd name="T14" fmla="*/ 2117 w 2117"/>
                  <a:gd name="T15" fmla="*/ 1274 h 12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7" h="1274">
                    <a:moveTo>
                      <a:pt x="2116" y="1273"/>
                    </a:moveTo>
                    <a:lnTo>
                      <a:pt x="2116" y="625"/>
                    </a:lnTo>
                    <a:lnTo>
                      <a:pt x="0" y="0"/>
                    </a:lnTo>
                    <a:lnTo>
                      <a:pt x="2116" y="1273"/>
                    </a:lnTo>
                  </a:path>
                </a:pathLst>
              </a:custGeom>
              <a:gradFill rotWithShape="0">
                <a:gsLst>
                  <a:gs pos="0">
                    <a:srgbClr val="32B3E1"/>
                  </a:gs>
                  <a:gs pos="100000">
                    <a:srgbClr val="38C7FA"/>
                  </a:gs>
                </a:gsLst>
                <a:lin ang="27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Freeform 9"/>
              <p:cNvSpPr>
                <a:spLocks/>
              </p:cNvSpPr>
              <p:nvPr/>
            </p:nvSpPr>
            <p:spPr bwMode="auto">
              <a:xfrm>
                <a:off x="1488" y="2327"/>
                <a:ext cx="3913" cy="626"/>
              </a:xfrm>
              <a:custGeom>
                <a:avLst/>
                <a:gdLst>
                  <a:gd name="T0" fmla="*/ 3912 w 3913"/>
                  <a:gd name="T1" fmla="*/ 625 h 626"/>
                  <a:gd name="T2" fmla="*/ 0 w 3913"/>
                  <a:gd name="T3" fmla="*/ 0 h 626"/>
                  <a:gd name="T4" fmla="*/ 2140 w 3913"/>
                  <a:gd name="T5" fmla="*/ 625 h 626"/>
                  <a:gd name="T6" fmla="*/ 3912 w 3913"/>
                  <a:gd name="T7" fmla="*/ 625 h 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13"/>
                  <a:gd name="T13" fmla="*/ 0 h 626"/>
                  <a:gd name="T14" fmla="*/ 3913 w 3913"/>
                  <a:gd name="T15" fmla="*/ 626 h 6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13" h="626">
                    <a:moveTo>
                      <a:pt x="3912" y="625"/>
                    </a:moveTo>
                    <a:lnTo>
                      <a:pt x="0" y="0"/>
                    </a:lnTo>
                    <a:lnTo>
                      <a:pt x="2140" y="625"/>
                    </a:lnTo>
                    <a:lnTo>
                      <a:pt x="3912" y="625"/>
                    </a:lnTo>
                  </a:path>
                </a:pathLst>
              </a:custGeom>
              <a:gradFill rotWithShape="0">
                <a:gsLst>
                  <a:gs pos="0">
                    <a:srgbClr val="32B3E1"/>
                  </a:gs>
                  <a:gs pos="100000">
                    <a:srgbClr val="38C7FA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09" name="Group 10"/>
            <p:cNvGrpSpPr>
              <a:grpSpLocks/>
            </p:cNvGrpSpPr>
            <p:nvPr/>
          </p:nvGrpSpPr>
          <p:grpSpPr bwMode="auto">
            <a:xfrm>
              <a:off x="1512" y="1091"/>
              <a:ext cx="3913" cy="1238"/>
              <a:chOff x="1512" y="1091"/>
              <a:chExt cx="3913" cy="1238"/>
            </a:xfrm>
          </p:grpSpPr>
          <p:sp>
            <p:nvSpPr>
              <p:cNvPr id="10421" name="Rectangle 11"/>
              <p:cNvSpPr>
                <a:spLocks noChangeArrowheads="1"/>
              </p:cNvSpPr>
              <p:nvPr/>
            </p:nvSpPr>
            <p:spPr bwMode="auto">
              <a:xfrm>
                <a:off x="3640" y="1091"/>
                <a:ext cx="1764" cy="65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b="1">
                    <a:solidFill>
                      <a:schemeClr val="bg1"/>
                    </a:solidFill>
                    <a:latin typeface="Arial" charset="0"/>
                  </a:rPr>
                  <a:t>Position</a:t>
                </a:r>
              </a:p>
            </p:txBody>
          </p:sp>
          <p:sp>
            <p:nvSpPr>
              <p:cNvPr id="10422" name="Freeform 12"/>
              <p:cNvSpPr>
                <a:spLocks/>
              </p:cNvSpPr>
              <p:nvPr/>
            </p:nvSpPr>
            <p:spPr bwMode="auto">
              <a:xfrm>
                <a:off x="1512" y="1104"/>
                <a:ext cx="2125" cy="1225"/>
              </a:xfrm>
              <a:custGeom>
                <a:avLst/>
                <a:gdLst>
                  <a:gd name="T0" fmla="*/ 2124 w 2125"/>
                  <a:gd name="T1" fmla="*/ 0 h 1225"/>
                  <a:gd name="T2" fmla="*/ 2124 w 2125"/>
                  <a:gd name="T3" fmla="*/ 648 h 1225"/>
                  <a:gd name="T4" fmla="*/ 0 w 2125"/>
                  <a:gd name="T5" fmla="*/ 1224 h 1225"/>
                  <a:gd name="T6" fmla="*/ 2124 w 2125"/>
                  <a:gd name="T7" fmla="*/ 0 h 1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5"/>
                  <a:gd name="T13" fmla="*/ 0 h 1225"/>
                  <a:gd name="T14" fmla="*/ 2125 w 2125"/>
                  <a:gd name="T15" fmla="*/ 1225 h 1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5" h="1225">
                    <a:moveTo>
                      <a:pt x="2124" y="0"/>
                    </a:moveTo>
                    <a:lnTo>
                      <a:pt x="2124" y="648"/>
                    </a:lnTo>
                    <a:lnTo>
                      <a:pt x="0" y="1224"/>
                    </a:lnTo>
                    <a:lnTo>
                      <a:pt x="2124" y="0"/>
                    </a:lnTo>
                  </a:path>
                </a:pathLst>
              </a:custGeom>
              <a:gradFill rotWithShape="0">
                <a:gsLst>
                  <a:gs pos="0">
                    <a:srgbClr val="32B3E1"/>
                  </a:gs>
                  <a:gs pos="100000">
                    <a:srgbClr val="38C7FA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13"/>
              <p:cNvSpPr>
                <a:spLocks/>
              </p:cNvSpPr>
              <p:nvPr/>
            </p:nvSpPr>
            <p:spPr bwMode="auto">
              <a:xfrm>
                <a:off x="1516" y="1744"/>
                <a:ext cx="3909" cy="585"/>
              </a:xfrm>
              <a:custGeom>
                <a:avLst/>
                <a:gdLst>
                  <a:gd name="T0" fmla="*/ 3908 w 3909"/>
                  <a:gd name="T1" fmla="*/ 0 h 585"/>
                  <a:gd name="T2" fmla="*/ 0 w 3909"/>
                  <a:gd name="T3" fmla="*/ 584 h 585"/>
                  <a:gd name="T4" fmla="*/ 2130 w 3909"/>
                  <a:gd name="T5" fmla="*/ 0 h 585"/>
                  <a:gd name="T6" fmla="*/ 3908 w 3909"/>
                  <a:gd name="T7" fmla="*/ 0 h 5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09"/>
                  <a:gd name="T13" fmla="*/ 0 h 585"/>
                  <a:gd name="T14" fmla="*/ 3909 w 3909"/>
                  <a:gd name="T15" fmla="*/ 585 h 5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09" h="585">
                    <a:moveTo>
                      <a:pt x="3908" y="0"/>
                    </a:moveTo>
                    <a:lnTo>
                      <a:pt x="0" y="584"/>
                    </a:lnTo>
                    <a:lnTo>
                      <a:pt x="2130" y="0"/>
                    </a:lnTo>
                    <a:lnTo>
                      <a:pt x="3908" y="0"/>
                    </a:lnTo>
                  </a:path>
                </a:pathLst>
              </a:custGeom>
              <a:gradFill rotWithShape="0">
                <a:gsLst>
                  <a:gs pos="0">
                    <a:srgbClr val="32B3E1"/>
                  </a:gs>
                  <a:gs pos="100000">
                    <a:srgbClr val="38C7FA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10" name="Group 14"/>
            <p:cNvGrpSpPr>
              <a:grpSpLocks/>
            </p:cNvGrpSpPr>
            <p:nvPr/>
          </p:nvGrpSpPr>
          <p:grpSpPr bwMode="auto">
            <a:xfrm>
              <a:off x="1512" y="2012"/>
              <a:ext cx="4128" cy="657"/>
              <a:chOff x="1512" y="2012"/>
              <a:chExt cx="4128" cy="657"/>
            </a:xfrm>
          </p:grpSpPr>
          <p:sp>
            <p:nvSpPr>
              <p:cNvPr id="10419" name="Freeform 15"/>
              <p:cNvSpPr>
                <a:spLocks/>
              </p:cNvSpPr>
              <p:nvPr/>
            </p:nvSpPr>
            <p:spPr bwMode="auto">
              <a:xfrm>
                <a:off x="1512" y="2012"/>
                <a:ext cx="2365" cy="657"/>
              </a:xfrm>
              <a:custGeom>
                <a:avLst/>
                <a:gdLst>
                  <a:gd name="T0" fmla="*/ 2364 w 2365"/>
                  <a:gd name="T1" fmla="*/ 656 h 657"/>
                  <a:gd name="T2" fmla="*/ 0 w 2365"/>
                  <a:gd name="T3" fmla="*/ 324 h 657"/>
                  <a:gd name="T4" fmla="*/ 2364 w 2365"/>
                  <a:gd name="T5" fmla="*/ 0 h 657"/>
                  <a:gd name="T6" fmla="*/ 2364 w 2365"/>
                  <a:gd name="T7" fmla="*/ 656 h 6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65"/>
                  <a:gd name="T13" fmla="*/ 0 h 657"/>
                  <a:gd name="T14" fmla="*/ 2365 w 2365"/>
                  <a:gd name="T15" fmla="*/ 657 h 6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65" h="657">
                    <a:moveTo>
                      <a:pt x="2364" y="656"/>
                    </a:moveTo>
                    <a:lnTo>
                      <a:pt x="0" y="324"/>
                    </a:lnTo>
                    <a:lnTo>
                      <a:pt x="2364" y="0"/>
                    </a:lnTo>
                    <a:lnTo>
                      <a:pt x="2364" y="656"/>
                    </a:lnTo>
                  </a:path>
                </a:pathLst>
              </a:custGeom>
              <a:gradFill rotWithShape="0">
                <a:gsLst>
                  <a:gs pos="0">
                    <a:srgbClr val="32B3E1"/>
                  </a:gs>
                  <a:gs pos="100000">
                    <a:srgbClr val="38C7FA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Rectangle 16"/>
              <p:cNvSpPr>
                <a:spLocks noChangeArrowheads="1"/>
              </p:cNvSpPr>
              <p:nvPr/>
            </p:nvSpPr>
            <p:spPr bwMode="auto">
              <a:xfrm>
                <a:off x="3876" y="2012"/>
                <a:ext cx="1764" cy="65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b="1">
                    <a:solidFill>
                      <a:schemeClr val="bg1"/>
                    </a:solidFill>
                    <a:latin typeface="Arial" charset="0"/>
                  </a:rPr>
                  <a:t>Job requirements</a:t>
                </a:r>
                <a:endParaRPr lang="en-US" alt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411" name="Group 17"/>
            <p:cNvGrpSpPr>
              <a:grpSpLocks/>
            </p:cNvGrpSpPr>
            <p:nvPr/>
          </p:nvGrpSpPr>
          <p:grpSpPr bwMode="auto">
            <a:xfrm>
              <a:off x="913" y="875"/>
              <a:ext cx="2375" cy="1454"/>
              <a:chOff x="913" y="875"/>
              <a:chExt cx="2375" cy="1454"/>
            </a:xfrm>
          </p:grpSpPr>
          <p:sp>
            <p:nvSpPr>
              <p:cNvPr id="10416" name="Rectangle 18"/>
              <p:cNvSpPr>
                <a:spLocks noChangeArrowheads="1"/>
              </p:cNvSpPr>
              <p:nvPr/>
            </p:nvSpPr>
            <p:spPr bwMode="auto">
              <a:xfrm>
                <a:off x="1520" y="875"/>
                <a:ext cx="1764" cy="65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b="1">
                    <a:solidFill>
                      <a:schemeClr val="bg1"/>
                    </a:solidFill>
                    <a:latin typeface="Arial" charset="0"/>
                  </a:rPr>
                  <a:t>Job</a:t>
                </a:r>
              </a:p>
            </p:txBody>
          </p:sp>
          <p:sp>
            <p:nvSpPr>
              <p:cNvPr id="10417" name="Freeform 19"/>
              <p:cNvSpPr>
                <a:spLocks/>
              </p:cNvSpPr>
              <p:nvPr/>
            </p:nvSpPr>
            <p:spPr bwMode="auto">
              <a:xfrm>
                <a:off x="916" y="888"/>
                <a:ext cx="601" cy="1441"/>
              </a:xfrm>
              <a:custGeom>
                <a:avLst/>
                <a:gdLst>
                  <a:gd name="T0" fmla="*/ 600 w 601"/>
                  <a:gd name="T1" fmla="*/ 0 h 1441"/>
                  <a:gd name="T2" fmla="*/ 600 w 601"/>
                  <a:gd name="T3" fmla="*/ 647 h 1441"/>
                  <a:gd name="T4" fmla="*/ 0 w 601"/>
                  <a:gd name="T5" fmla="*/ 1440 h 1441"/>
                  <a:gd name="T6" fmla="*/ 600 w 601"/>
                  <a:gd name="T7" fmla="*/ 0 h 14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1"/>
                  <a:gd name="T13" fmla="*/ 0 h 1441"/>
                  <a:gd name="T14" fmla="*/ 601 w 601"/>
                  <a:gd name="T15" fmla="*/ 1441 h 14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1" h="1441">
                    <a:moveTo>
                      <a:pt x="600" y="0"/>
                    </a:moveTo>
                    <a:lnTo>
                      <a:pt x="600" y="647"/>
                    </a:lnTo>
                    <a:lnTo>
                      <a:pt x="0" y="1440"/>
                    </a:lnTo>
                    <a:lnTo>
                      <a:pt x="600" y="0"/>
                    </a:lnTo>
                  </a:path>
                </a:pathLst>
              </a:custGeom>
              <a:gradFill rotWithShape="0">
                <a:gsLst>
                  <a:gs pos="0">
                    <a:srgbClr val="38C7FA"/>
                  </a:gs>
                  <a:gs pos="100000">
                    <a:srgbClr val="32B3E1"/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20"/>
              <p:cNvSpPr>
                <a:spLocks/>
              </p:cNvSpPr>
              <p:nvPr/>
            </p:nvSpPr>
            <p:spPr bwMode="auto">
              <a:xfrm>
                <a:off x="913" y="1535"/>
                <a:ext cx="2375" cy="794"/>
              </a:xfrm>
              <a:custGeom>
                <a:avLst/>
                <a:gdLst>
                  <a:gd name="T0" fmla="*/ 2374 w 2375"/>
                  <a:gd name="T1" fmla="*/ 0 h 794"/>
                  <a:gd name="T2" fmla="*/ 0 w 2375"/>
                  <a:gd name="T3" fmla="*/ 793 h 794"/>
                  <a:gd name="T4" fmla="*/ 607 w 2375"/>
                  <a:gd name="T5" fmla="*/ 1 h 794"/>
                  <a:gd name="T6" fmla="*/ 2374 w 2375"/>
                  <a:gd name="T7" fmla="*/ 0 h 7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5"/>
                  <a:gd name="T13" fmla="*/ 0 h 794"/>
                  <a:gd name="T14" fmla="*/ 2375 w 2375"/>
                  <a:gd name="T15" fmla="*/ 794 h 7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5" h="794">
                    <a:moveTo>
                      <a:pt x="2374" y="0"/>
                    </a:moveTo>
                    <a:lnTo>
                      <a:pt x="0" y="793"/>
                    </a:lnTo>
                    <a:lnTo>
                      <a:pt x="607" y="1"/>
                    </a:lnTo>
                    <a:lnTo>
                      <a:pt x="2374" y="0"/>
                    </a:lnTo>
                  </a:path>
                </a:pathLst>
              </a:custGeom>
              <a:gradFill rotWithShape="0">
                <a:gsLst>
                  <a:gs pos="0">
                    <a:srgbClr val="2EB7E5"/>
                  </a:gs>
                  <a:gs pos="100000">
                    <a:srgbClr val="33CCFF"/>
                  </a:gs>
                </a:gsLst>
                <a:lin ang="189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12" name="Group 21"/>
            <p:cNvGrpSpPr>
              <a:grpSpLocks/>
            </p:cNvGrpSpPr>
            <p:nvPr/>
          </p:nvGrpSpPr>
          <p:grpSpPr bwMode="auto">
            <a:xfrm>
              <a:off x="920" y="2328"/>
              <a:ext cx="2372" cy="1654"/>
              <a:chOff x="920" y="2328"/>
              <a:chExt cx="2372" cy="1654"/>
            </a:xfrm>
          </p:grpSpPr>
          <p:sp>
            <p:nvSpPr>
              <p:cNvPr id="10413" name="Freeform 22"/>
              <p:cNvSpPr>
                <a:spLocks/>
              </p:cNvSpPr>
              <p:nvPr/>
            </p:nvSpPr>
            <p:spPr bwMode="auto">
              <a:xfrm>
                <a:off x="936" y="2328"/>
                <a:ext cx="602" cy="1649"/>
              </a:xfrm>
              <a:custGeom>
                <a:avLst/>
                <a:gdLst>
                  <a:gd name="T0" fmla="*/ 594 w 602"/>
                  <a:gd name="T1" fmla="*/ 1648 h 1649"/>
                  <a:gd name="T2" fmla="*/ 601 w 602"/>
                  <a:gd name="T3" fmla="*/ 992 h 1649"/>
                  <a:gd name="T4" fmla="*/ 0 w 602"/>
                  <a:gd name="T5" fmla="*/ 0 h 1649"/>
                  <a:gd name="T6" fmla="*/ 594 w 602"/>
                  <a:gd name="T7" fmla="*/ 1648 h 16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2"/>
                  <a:gd name="T13" fmla="*/ 0 h 1649"/>
                  <a:gd name="T14" fmla="*/ 602 w 602"/>
                  <a:gd name="T15" fmla="*/ 1649 h 16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2" h="1649">
                    <a:moveTo>
                      <a:pt x="594" y="1648"/>
                    </a:moveTo>
                    <a:lnTo>
                      <a:pt x="601" y="992"/>
                    </a:lnTo>
                    <a:lnTo>
                      <a:pt x="0" y="0"/>
                    </a:lnTo>
                    <a:lnTo>
                      <a:pt x="594" y="1648"/>
                    </a:lnTo>
                  </a:path>
                </a:pathLst>
              </a:custGeom>
              <a:gradFill rotWithShape="0">
                <a:gsLst>
                  <a:gs pos="0">
                    <a:srgbClr val="32B3E1"/>
                  </a:gs>
                  <a:gs pos="100000">
                    <a:srgbClr val="38C7FA"/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23"/>
              <p:cNvSpPr>
                <a:spLocks/>
              </p:cNvSpPr>
              <p:nvPr/>
            </p:nvSpPr>
            <p:spPr bwMode="auto">
              <a:xfrm>
                <a:off x="920" y="2328"/>
                <a:ext cx="2368" cy="993"/>
              </a:xfrm>
              <a:custGeom>
                <a:avLst/>
                <a:gdLst>
                  <a:gd name="T0" fmla="*/ 2367 w 2368"/>
                  <a:gd name="T1" fmla="*/ 992 h 993"/>
                  <a:gd name="T2" fmla="*/ 0 w 2368"/>
                  <a:gd name="T3" fmla="*/ 0 h 993"/>
                  <a:gd name="T4" fmla="*/ 600 w 2368"/>
                  <a:gd name="T5" fmla="*/ 992 h 993"/>
                  <a:gd name="T6" fmla="*/ 2367 w 2368"/>
                  <a:gd name="T7" fmla="*/ 992 h 9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68"/>
                  <a:gd name="T13" fmla="*/ 0 h 993"/>
                  <a:gd name="T14" fmla="*/ 2368 w 2368"/>
                  <a:gd name="T15" fmla="*/ 993 h 9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68" h="993">
                    <a:moveTo>
                      <a:pt x="2367" y="992"/>
                    </a:moveTo>
                    <a:lnTo>
                      <a:pt x="0" y="0"/>
                    </a:lnTo>
                    <a:lnTo>
                      <a:pt x="600" y="992"/>
                    </a:lnTo>
                    <a:lnTo>
                      <a:pt x="2367" y="992"/>
                    </a:lnTo>
                  </a:path>
                </a:pathLst>
              </a:custGeom>
              <a:gradFill rotWithShape="0">
                <a:gsLst>
                  <a:gs pos="0">
                    <a:srgbClr val="32B3E1"/>
                  </a:gs>
                  <a:gs pos="100000">
                    <a:srgbClr val="38C7FA"/>
                  </a:gs>
                </a:gsLst>
                <a:lin ang="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Rectangle 24"/>
              <p:cNvSpPr>
                <a:spLocks noChangeArrowheads="1"/>
              </p:cNvSpPr>
              <p:nvPr/>
            </p:nvSpPr>
            <p:spPr bwMode="auto">
              <a:xfrm>
                <a:off x="1528" y="3325"/>
                <a:ext cx="1764" cy="657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550" tIns="41275" rIns="82550" bIns="41275" anchor="ctr"/>
              <a:lstStyle/>
              <a:p>
                <a:pPr algn="ctr" defTabSz="739775">
                  <a:lnSpc>
                    <a:spcPct val="90000"/>
                  </a:lnSpc>
                </a:pPr>
                <a:r>
                  <a:rPr lang="en-US" altLang="en-US" b="1">
                    <a:solidFill>
                      <a:schemeClr val="bg1"/>
                    </a:solidFill>
                    <a:latin typeface="Arial" charset="0"/>
                  </a:rPr>
                  <a:t>Job description</a:t>
                </a:r>
                <a:endParaRPr lang="en-US" altLang="en-US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46" name="Rectangle 25"/>
          <p:cNvSpPr>
            <a:spLocks noChangeArrowheads="1"/>
          </p:cNvSpPr>
          <p:nvPr/>
        </p:nvSpPr>
        <p:spPr bwMode="auto">
          <a:xfrm>
            <a:off x="215900" y="2516188"/>
            <a:ext cx="2863850" cy="2397125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grpSp>
        <p:nvGrpSpPr>
          <p:cNvPr id="10247" name="Group 26"/>
          <p:cNvGrpSpPr>
            <a:grpSpLocks/>
          </p:cNvGrpSpPr>
          <p:nvPr/>
        </p:nvGrpSpPr>
        <p:grpSpPr bwMode="auto">
          <a:xfrm>
            <a:off x="538163" y="2778125"/>
            <a:ext cx="2278062" cy="1889125"/>
            <a:chOff x="339" y="1750"/>
            <a:chExt cx="1435" cy="1190"/>
          </a:xfrm>
        </p:grpSpPr>
        <p:grpSp>
          <p:nvGrpSpPr>
            <p:cNvPr id="10248" name="Group 27"/>
            <p:cNvGrpSpPr>
              <a:grpSpLocks/>
            </p:cNvGrpSpPr>
            <p:nvPr/>
          </p:nvGrpSpPr>
          <p:grpSpPr bwMode="auto">
            <a:xfrm>
              <a:off x="879" y="2271"/>
              <a:ext cx="895" cy="401"/>
              <a:chOff x="879" y="2271"/>
              <a:chExt cx="895" cy="401"/>
            </a:xfrm>
          </p:grpSpPr>
          <p:grpSp>
            <p:nvGrpSpPr>
              <p:cNvPr id="10400" name="Group 28"/>
              <p:cNvGrpSpPr>
                <a:grpSpLocks/>
              </p:cNvGrpSpPr>
              <p:nvPr/>
            </p:nvGrpSpPr>
            <p:grpSpPr bwMode="auto">
              <a:xfrm>
                <a:off x="1477" y="2291"/>
                <a:ext cx="46" cy="300"/>
                <a:chOff x="1477" y="2291"/>
                <a:chExt cx="46" cy="300"/>
              </a:xfrm>
            </p:grpSpPr>
            <p:sp>
              <p:nvSpPr>
                <p:cNvPr id="10406" name="Freeform 29"/>
                <p:cNvSpPr>
                  <a:spLocks/>
                </p:cNvSpPr>
                <p:nvPr/>
              </p:nvSpPr>
              <p:spPr bwMode="auto">
                <a:xfrm>
                  <a:off x="1477" y="2311"/>
                  <a:ext cx="20" cy="280"/>
                </a:xfrm>
                <a:custGeom>
                  <a:avLst/>
                  <a:gdLst>
                    <a:gd name="T0" fmla="*/ 19 w 20"/>
                    <a:gd name="T1" fmla="*/ 279 h 280"/>
                    <a:gd name="T2" fmla="*/ 19 w 20"/>
                    <a:gd name="T3" fmla="*/ 0 h 280"/>
                    <a:gd name="T4" fmla="*/ 0 w 20"/>
                    <a:gd name="T5" fmla="*/ 0 h 280"/>
                    <a:gd name="T6" fmla="*/ 0 w 20"/>
                    <a:gd name="T7" fmla="*/ 269 h 280"/>
                    <a:gd name="T8" fmla="*/ 19 w 20"/>
                    <a:gd name="T9" fmla="*/ 279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280"/>
                    <a:gd name="T17" fmla="*/ 20 w 20"/>
                    <a:gd name="T18" fmla="*/ 280 h 2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280">
                      <a:moveTo>
                        <a:pt x="19" y="279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269"/>
                      </a:lnTo>
                      <a:lnTo>
                        <a:pt x="19" y="279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7" name="Freeform 30"/>
                <p:cNvSpPr>
                  <a:spLocks/>
                </p:cNvSpPr>
                <p:nvPr/>
              </p:nvSpPr>
              <p:spPr bwMode="auto">
                <a:xfrm>
                  <a:off x="1496" y="2291"/>
                  <a:ext cx="27" cy="300"/>
                </a:xfrm>
                <a:custGeom>
                  <a:avLst/>
                  <a:gdLst>
                    <a:gd name="T0" fmla="*/ 26 w 27"/>
                    <a:gd name="T1" fmla="*/ 22 h 300"/>
                    <a:gd name="T2" fmla="*/ 26 w 27"/>
                    <a:gd name="T3" fmla="*/ 295 h 300"/>
                    <a:gd name="T4" fmla="*/ 0 w 27"/>
                    <a:gd name="T5" fmla="*/ 299 h 300"/>
                    <a:gd name="T6" fmla="*/ 0 w 27"/>
                    <a:gd name="T7" fmla="*/ 0 h 300"/>
                    <a:gd name="T8" fmla="*/ 26 w 27"/>
                    <a:gd name="T9" fmla="*/ 22 h 3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300"/>
                    <a:gd name="T17" fmla="*/ 27 w 27"/>
                    <a:gd name="T18" fmla="*/ 300 h 3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300">
                      <a:moveTo>
                        <a:pt x="26" y="22"/>
                      </a:moveTo>
                      <a:lnTo>
                        <a:pt x="26" y="295"/>
                      </a:lnTo>
                      <a:lnTo>
                        <a:pt x="0" y="299"/>
                      </a:lnTo>
                      <a:lnTo>
                        <a:pt x="0" y="0"/>
                      </a:lnTo>
                      <a:lnTo>
                        <a:pt x="26" y="22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01" name="Group 31"/>
              <p:cNvGrpSpPr>
                <a:grpSpLocks/>
              </p:cNvGrpSpPr>
              <p:nvPr/>
            </p:nvGrpSpPr>
            <p:grpSpPr bwMode="auto">
              <a:xfrm>
                <a:off x="1639" y="2328"/>
                <a:ext cx="46" cy="344"/>
                <a:chOff x="1639" y="2328"/>
                <a:chExt cx="46" cy="344"/>
              </a:xfrm>
            </p:grpSpPr>
            <p:sp>
              <p:nvSpPr>
                <p:cNvPr id="10404" name="Freeform 32"/>
                <p:cNvSpPr>
                  <a:spLocks/>
                </p:cNvSpPr>
                <p:nvPr/>
              </p:nvSpPr>
              <p:spPr bwMode="auto">
                <a:xfrm>
                  <a:off x="1639" y="2351"/>
                  <a:ext cx="20" cy="321"/>
                </a:xfrm>
                <a:custGeom>
                  <a:avLst/>
                  <a:gdLst>
                    <a:gd name="T0" fmla="*/ 19 w 20"/>
                    <a:gd name="T1" fmla="*/ 320 h 321"/>
                    <a:gd name="T2" fmla="*/ 19 w 20"/>
                    <a:gd name="T3" fmla="*/ 0 h 321"/>
                    <a:gd name="T4" fmla="*/ 0 w 20"/>
                    <a:gd name="T5" fmla="*/ 0 h 321"/>
                    <a:gd name="T6" fmla="*/ 0 w 20"/>
                    <a:gd name="T7" fmla="*/ 309 h 321"/>
                    <a:gd name="T8" fmla="*/ 19 w 20"/>
                    <a:gd name="T9" fmla="*/ 320 h 3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21"/>
                    <a:gd name="T17" fmla="*/ 20 w 20"/>
                    <a:gd name="T18" fmla="*/ 321 h 3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21">
                      <a:moveTo>
                        <a:pt x="19" y="320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309"/>
                      </a:lnTo>
                      <a:lnTo>
                        <a:pt x="19" y="320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5" name="Freeform 33"/>
                <p:cNvSpPr>
                  <a:spLocks/>
                </p:cNvSpPr>
                <p:nvPr/>
              </p:nvSpPr>
              <p:spPr bwMode="auto">
                <a:xfrm>
                  <a:off x="1658" y="2328"/>
                  <a:ext cx="27" cy="344"/>
                </a:xfrm>
                <a:custGeom>
                  <a:avLst/>
                  <a:gdLst>
                    <a:gd name="T0" fmla="*/ 26 w 27"/>
                    <a:gd name="T1" fmla="*/ 26 h 344"/>
                    <a:gd name="T2" fmla="*/ 26 w 27"/>
                    <a:gd name="T3" fmla="*/ 339 h 344"/>
                    <a:gd name="T4" fmla="*/ 0 w 27"/>
                    <a:gd name="T5" fmla="*/ 343 h 344"/>
                    <a:gd name="T6" fmla="*/ 0 w 27"/>
                    <a:gd name="T7" fmla="*/ 0 h 344"/>
                    <a:gd name="T8" fmla="*/ 26 w 27"/>
                    <a:gd name="T9" fmla="*/ 26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344"/>
                    <a:gd name="T17" fmla="*/ 27 w 27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344">
                      <a:moveTo>
                        <a:pt x="26" y="26"/>
                      </a:moveTo>
                      <a:lnTo>
                        <a:pt x="26" y="339"/>
                      </a:lnTo>
                      <a:lnTo>
                        <a:pt x="0" y="343"/>
                      </a:lnTo>
                      <a:lnTo>
                        <a:pt x="0" y="0"/>
                      </a:lnTo>
                      <a:lnTo>
                        <a:pt x="26" y="26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02" name="Freeform 34"/>
              <p:cNvSpPr>
                <a:spLocks/>
              </p:cNvSpPr>
              <p:nvPr/>
            </p:nvSpPr>
            <p:spPr bwMode="auto">
              <a:xfrm>
                <a:off x="879" y="2271"/>
                <a:ext cx="895" cy="92"/>
              </a:xfrm>
              <a:custGeom>
                <a:avLst/>
                <a:gdLst>
                  <a:gd name="T0" fmla="*/ 199 w 895"/>
                  <a:gd name="T1" fmla="*/ 91 h 92"/>
                  <a:gd name="T2" fmla="*/ 894 w 895"/>
                  <a:gd name="T3" fmla="*/ 43 h 92"/>
                  <a:gd name="T4" fmla="*/ 657 w 895"/>
                  <a:gd name="T5" fmla="*/ 0 h 92"/>
                  <a:gd name="T6" fmla="*/ 0 w 895"/>
                  <a:gd name="T7" fmla="*/ 23 h 92"/>
                  <a:gd name="T8" fmla="*/ 199 w 895"/>
                  <a:gd name="T9" fmla="*/ 9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5"/>
                  <a:gd name="T16" fmla="*/ 0 h 92"/>
                  <a:gd name="T17" fmla="*/ 895 w 89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5" h="92">
                    <a:moveTo>
                      <a:pt x="199" y="91"/>
                    </a:moveTo>
                    <a:lnTo>
                      <a:pt x="894" y="43"/>
                    </a:lnTo>
                    <a:lnTo>
                      <a:pt x="657" y="0"/>
                    </a:lnTo>
                    <a:lnTo>
                      <a:pt x="0" y="23"/>
                    </a:lnTo>
                    <a:lnTo>
                      <a:pt x="199" y="91"/>
                    </a:lnTo>
                  </a:path>
                </a:pathLst>
              </a:custGeom>
              <a:solidFill>
                <a:srgbClr val="E0E0E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35"/>
              <p:cNvSpPr>
                <a:spLocks/>
              </p:cNvSpPr>
              <p:nvPr/>
            </p:nvSpPr>
            <p:spPr bwMode="auto">
              <a:xfrm>
                <a:off x="1085" y="2315"/>
                <a:ext cx="688" cy="93"/>
              </a:xfrm>
              <a:custGeom>
                <a:avLst/>
                <a:gdLst>
                  <a:gd name="T0" fmla="*/ 687 w 688"/>
                  <a:gd name="T1" fmla="*/ 0 h 93"/>
                  <a:gd name="T2" fmla="*/ 0 w 688"/>
                  <a:gd name="T3" fmla="*/ 48 h 93"/>
                  <a:gd name="T4" fmla="*/ 0 w 688"/>
                  <a:gd name="T5" fmla="*/ 92 h 93"/>
                  <a:gd name="T6" fmla="*/ 687 w 688"/>
                  <a:gd name="T7" fmla="*/ 35 h 93"/>
                  <a:gd name="T8" fmla="*/ 687 w 68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8"/>
                  <a:gd name="T16" fmla="*/ 0 h 93"/>
                  <a:gd name="T17" fmla="*/ 688 w 68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8" h="93">
                    <a:moveTo>
                      <a:pt x="687" y="0"/>
                    </a:moveTo>
                    <a:lnTo>
                      <a:pt x="0" y="48"/>
                    </a:lnTo>
                    <a:lnTo>
                      <a:pt x="0" y="92"/>
                    </a:lnTo>
                    <a:lnTo>
                      <a:pt x="687" y="35"/>
                    </a:lnTo>
                    <a:lnTo>
                      <a:pt x="687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9" name="Group 36"/>
            <p:cNvGrpSpPr>
              <a:grpSpLocks/>
            </p:cNvGrpSpPr>
            <p:nvPr/>
          </p:nvGrpSpPr>
          <p:grpSpPr bwMode="auto">
            <a:xfrm>
              <a:off x="1224" y="2164"/>
              <a:ext cx="317" cy="163"/>
              <a:chOff x="1224" y="2164"/>
              <a:chExt cx="317" cy="163"/>
            </a:xfrm>
          </p:grpSpPr>
          <p:grpSp>
            <p:nvGrpSpPr>
              <p:cNvPr id="10388" name="Group 37"/>
              <p:cNvGrpSpPr>
                <a:grpSpLocks/>
              </p:cNvGrpSpPr>
              <p:nvPr/>
            </p:nvGrpSpPr>
            <p:grpSpPr bwMode="auto">
              <a:xfrm>
                <a:off x="1224" y="2164"/>
                <a:ext cx="317" cy="163"/>
                <a:chOff x="1224" y="2164"/>
                <a:chExt cx="317" cy="163"/>
              </a:xfrm>
            </p:grpSpPr>
            <p:sp>
              <p:nvSpPr>
                <p:cNvPr id="10397" name="Freeform 38"/>
                <p:cNvSpPr>
                  <a:spLocks/>
                </p:cNvSpPr>
                <p:nvPr/>
              </p:nvSpPr>
              <p:spPr bwMode="auto">
                <a:xfrm>
                  <a:off x="1289" y="2180"/>
                  <a:ext cx="252" cy="147"/>
                </a:xfrm>
                <a:custGeom>
                  <a:avLst/>
                  <a:gdLst>
                    <a:gd name="T0" fmla="*/ 251 w 252"/>
                    <a:gd name="T1" fmla="*/ 118 h 147"/>
                    <a:gd name="T2" fmla="*/ 0 w 252"/>
                    <a:gd name="T3" fmla="*/ 146 h 147"/>
                    <a:gd name="T4" fmla="*/ 0 w 252"/>
                    <a:gd name="T5" fmla="*/ 18 h 147"/>
                    <a:gd name="T6" fmla="*/ 251 w 252"/>
                    <a:gd name="T7" fmla="*/ 0 h 147"/>
                    <a:gd name="T8" fmla="*/ 251 w 252"/>
                    <a:gd name="T9" fmla="*/ 118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"/>
                    <a:gd name="T16" fmla="*/ 0 h 147"/>
                    <a:gd name="T17" fmla="*/ 252 w 252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" h="147">
                      <a:moveTo>
                        <a:pt x="251" y="118"/>
                      </a:moveTo>
                      <a:lnTo>
                        <a:pt x="0" y="146"/>
                      </a:lnTo>
                      <a:lnTo>
                        <a:pt x="0" y="18"/>
                      </a:lnTo>
                      <a:lnTo>
                        <a:pt x="251" y="0"/>
                      </a:lnTo>
                      <a:lnTo>
                        <a:pt x="251" y="118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8" name="Freeform 39"/>
                <p:cNvSpPr>
                  <a:spLocks/>
                </p:cNvSpPr>
                <p:nvPr/>
              </p:nvSpPr>
              <p:spPr bwMode="auto">
                <a:xfrm>
                  <a:off x="1224" y="2176"/>
                  <a:ext cx="66" cy="151"/>
                </a:xfrm>
                <a:custGeom>
                  <a:avLst/>
                  <a:gdLst>
                    <a:gd name="T0" fmla="*/ 65 w 66"/>
                    <a:gd name="T1" fmla="*/ 150 h 151"/>
                    <a:gd name="T2" fmla="*/ 65 w 66"/>
                    <a:gd name="T3" fmla="*/ 22 h 151"/>
                    <a:gd name="T4" fmla="*/ 0 w 66"/>
                    <a:gd name="T5" fmla="*/ 0 h 151"/>
                    <a:gd name="T6" fmla="*/ 0 w 66"/>
                    <a:gd name="T7" fmla="*/ 111 h 151"/>
                    <a:gd name="T8" fmla="*/ 65 w 66"/>
                    <a:gd name="T9" fmla="*/ 150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151"/>
                    <a:gd name="T17" fmla="*/ 66 w 66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151">
                      <a:moveTo>
                        <a:pt x="65" y="150"/>
                      </a:moveTo>
                      <a:lnTo>
                        <a:pt x="65" y="22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65" y="150"/>
                      </a:lnTo>
                    </a:path>
                  </a:pathLst>
                </a:custGeom>
                <a:solidFill>
                  <a:srgbClr val="603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9" name="Freeform 40"/>
                <p:cNvSpPr>
                  <a:spLocks/>
                </p:cNvSpPr>
                <p:nvPr/>
              </p:nvSpPr>
              <p:spPr bwMode="auto">
                <a:xfrm>
                  <a:off x="1224" y="2164"/>
                  <a:ext cx="317" cy="35"/>
                </a:xfrm>
                <a:custGeom>
                  <a:avLst/>
                  <a:gdLst>
                    <a:gd name="T0" fmla="*/ 0 w 317"/>
                    <a:gd name="T1" fmla="*/ 12 h 35"/>
                    <a:gd name="T2" fmla="*/ 65 w 317"/>
                    <a:gd name="T3" fmla="*/ 34 h 35"/>
                    <a:gd name="T4" fmla="*/ 316 w 317"/>
                    <a:gd name="T5" fmla="*/ 16 h 35"/>
                    <a:gd name="T6" fmla="*/ 238 w 317"/>
                    <a:gd name="T7" fmla="*/ 0 h 35"/>
                    <a:gd name="T8" fmla="*/ 0 w 317"/>
                    <a:gd name="T9" fmla="*/ 12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35"/>
                    <a:gd name="T17" fmla="*/ 317 w 3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35">
                      <a:moveTo>
                        <a:pt x="0" y="12"/>
                      </a:moveTo>
                      <a:lnTo>
                        <a:pt x="65" y="34"/>
                      </a:lnTo>
                      <a:lnTo>
                        <a:pt x="316" y="16"/>
                      </a:lnTo>
                      <a:lnTo>
                        <a:pt x="238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A05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89" name="Oval 41"/>
              <p:cNvSpPr>
                <a:spLocks noChangeArrowheads="1"/>
              </p:cNvSpPr>
              <p:nvPr/>
            </p:nvSpPr>
            <p:spPr bwMode="auto">
              <a:xfrm>
                <a:off x="1310" y="2209"/>
                <a:ext cx="8" cy="8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90" name="Oval 42"/>
              <p:cNvSpPr>
                <a:spLocks noChangeArrowheads="1"/>
              </p:cNvSpPr>
              <p:nvPr/>
            </p:nvSpPr>
            <p:spPr bwMode="auto">
              <a:xfrm>
                <a:off x="1358" y="2206"/>
                <a:ext cx="8" cy="8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91" name="Oval 43"/>
              <p:cNvSpPr>
                <a:spLocks noChangeArrowheads="1"/>
              </p:cNvSpPr>
              <p:nvPr/>
            </p:nvSpPr>
            <p:spPr bwMode="auto">
              <a:xfrm>
                <a:off x="1411" y="2200"/>
                <a:ext cx="8" cy="9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92" name="Oval 44"/>
              <p:cNvSpPr>
                <a:spLocks noChangeArrowheads="1"/>
              </p:cNvSpPr>
              <p:nvPr/>
            </p:nvSpPr>
            <p:spPr bwMode="auto">
              <a:xfrm>
                <a:off x="1461" y="2197"/>
                <a:ext cx="7" cy="8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93" name="Oval 45"/>
              <p:cNvSpPr>
                <a:spLocks noChangeArrowheads="1"/>
              </p:cNvSpPr>
              <p:nvPr/>
            </p:nvSpPr>
            <p:spPr bwMode="auto">
              <a:xfrm>
                <a:off x="1501" y="2193"/>
                <a:ext cx="8" cy="8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94" name="Oval 46"/>
              <p:cNvSpPr>
                <a:spLocks noChangeArrowheads="1"/>
              </p:cNvSpPr>
              <p:nvPr/>
            </p:nvSpPr>
            <p:spPr bwMode="auto">
              <a:xfrm>
                <a:off x="1270" y="2204"/>
                <a:ext cx="4" cy="13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95" name="Oval 47"/>
              <p:cNvSpPr>
                <a:spLocks noChangeArrowheads="1"/>
              </p:cNvSpPr>
              <p:nvPr/>
            </p:nvSpPr>
            <p:spPr bwMode="auto">
              <a:xfrm>
                <a:off x="1246" y="2195"/>
                <a:ext cx="2" cy="12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396" name="Oval 48"/>
              <p:cNvSpPr>
                <a:spLocks noChangeArrowheads="1"/>
              </p:cNvSpPr>
              <p:nvPr/>
            </p:nvSpPr>
            <p:spPr bwMode="auto">
              <a:xfrm>
                <a:off x="1229" y="2189"/>
                <a:ext cx="1" cy="9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50" name="Group 49"/>
            <p:cNvGrpSpPr>
              <a:grpSpLocks/>
            </p:cNvGrpSpPr>
            <p:nvPr/>
          </p:nvGrpSpPr>
          <p:grpSpPr bwMode="auto">
            <a:xfrm>
              <a:off x="1314" y="1750"/>
              <a:ext cx="350" cy="1064"/>
              <a:chOff x="1314" y="1750"/>
              <a:chExt cx="350" cy="1064"/>
            </a:xfrm>
          </p:grpSpPr>
          <p:grpSp>
            <p:nvGrpSpPr>
              <p:cNvPr id="10332" name="Group 50"/>
              <p:cNvGrpSpPr>
                <a:grpSpLocks/>
              </p:cNvGrpSpPr>
              <p:nvPr/>
            </p:nvGrpSpPr>
            <p:grpSpPr bwMode="auto">
              <a:xfrm>
                <a:off x="1506" y="2702"/>
                <a:ext cx="63" cy="93"/>
                <a:chOff x="1506" y="2702"/>
                <a:chExt cx="63" cy="93"/>
              </a:xfrm>
            </p:grpSpPr>
            <p:sp>
              <p:nvSpPr>
                <p:cNvPr id="10384" name="Freeform 51"/>
                <p:cNvSpPr>
                  <a:spLocks/>
                </p:cNvSpPr>
                <p:nvPr/>
              </p:nvSpPr>
              <p:spPr bwMode="auto">
                <a:xfrm>
                  <a:off x="1506" y="2726"/>
                  <a:ext cx="63" cy="69"/>
                </a:xfrm>
                <a:custGeom>
                  <a:avLst/>
                  <a:gdLst>
                    <a:gd name="T0" fmla="*/ 7 w 63"/>
                    <a:gd name="T1" fmla="*/ 3 h 69"/>
                    <a:gd name="T2" fmla="*/ 5 w 63"/>
                    <a:gd name="T3" fmla="*/ 26 h 69"/>
                    <a:gd name="T4" fmla="*/ 0 w 63"/>
                    <a:gd name="T5" fmla="*/ 38 h 69"/>
                    <a:gd name="T6" fmla="*/ 5 w 63"/>
                    <a:gd name="T7" fmla="*/ 51 h 69"/>
                    <a:gd name="T8" fmla="*/ 5 w 63"/>
                    <a:gd name="T9" fmla="*/ 59 h 69"/>
                    <a:gd name="T10" fmla="*/ 10 w 63"/>
                    <a:gd name="T11" fmla="*/ 65 h 69"/>
                    <a:gd name="T12" fmla="*/ 23 w 63"/>
                    <a:gd name="T13" fmla="*/ 67 h 69"/>
                    <a:gd name="T14" fmla="*/ 35 w 63"/>
                    <a:gd name="T15" fmla="*/ 68 h 69"/>
                    <a:gd name="T16" fmla="*/ 47 w 63"/>
                    <a:gd name="T17" fmla="*/ 66 h 69"/>
                    <a:gd name="T18" fmla="*/ 56 w 63"/>
                    <a:gd name="T19" fmla="*/ 59 h 69"/>
                    <a:gd name="T20" fmla="*/ 58 w 63"/>
                    <a:gd name="T21" fmla="*/ 51 h 69"/>
                    <a:gd name="T22" fmla="*/ 62 w 63"/>
                    <a:gd name="T23" fmla="*/ 39 h 69"/>
                    <a:gd name="T24" fmla="*/ 58 w 63"/>
                    <a:gd name="T25" fmla="*/ 25 h 69"/>
                    <a:gd name="T26" fmla="*/ 54 w 63"/>
                    <a:gd name="T27" fmla="*/ 0 h 69"/>
                    <a:gd name="T28" fmla="*/ 7 w 63"/>
                    <a:gd name="T29" fmla="*/ 3 h 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3"/>
                    <a:gd name="T46" fmla="*/ 0 h 69"/>
                    <a:gd name="T47" fmla="*/ 63 w 63"/>
                    <a:gd name="T48" fmla="*/ 69 h 6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3" h="69">
                      <a:moveTo>
                        <a:pt x="7" y="3"/>
                      </a:moveTo>
                      <a:lnTo>
                        <a:pt x="5" y="26"/>
                      </a:lnTo>
                      <a:lnTo>
                        <a:pt x="0" y="38"/>
                      </a:lnTo>
                      <a:lnTo>
                        <a:pt x="5" y="51"/>
                      </a:lnTo>
                      <a:lnTo>
                        <a:pt x="5" y="59"/>
                      </a:lnTo>
                      <a:lnTo>
                        <a:pt x="10" y="65"/>
                      </a:lnTo>
                      <a:lnTo>
                        <a:pt x="23" y="67"/>
                      </a:lnTo>
                      <a:lnTo>
                        <a:pt x="35" y="68"/>
                      </a:lnTo>
                      <a:lnTo>
                        <a:pt x="47" y="66"/>
                      </a:lnTo>
                      <a:lnTo>
                        <a:pt x="56" y="59"/>
                      </a:lnTo>
                      <a:lnTo>
                        <a:pt x="58" y="51"/>
                      </a:lnTo>
                      <a:lnTo>
                        <a:pt x="62" y="39"/>
                      </a:lnTo>
                      <a:lnTo>
                        <a:pt x="58" y="25"/>
                      </a:lnTo>
                      <a:lnTo>
                        <a:pt x="54" y="0"/>
                      </a:lnTo>
                      <a:lnTo>
                        <a:pt x="7" y="3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5" name="Freeform 52"/>
                <p:cNvSpPr>
                  <a:spLocks/>
                </p:cNvSpPr>
                <p:nvPr/>
              </p:nvSpPr>
              <p:spPr bwMode="auto">
                <a:xfrm>
                  <a:off x="1523" y="2702"/>
                  <a:ext cx="42" cy="22"/>
                </a:xfrm>
                <a:custGeom>
                  <a:avLst/>
                  <a:gdLst>
                    <a:gd name="T0" fmla="*/ 41 w 42"/>
                    <a:gd name="T1" fmla="*/ 0 h 22"/>
                    <a:gd name="T2" fmla="*/ 27 w 42"/>
                    <a:gd name="T3" fmla="*/ 10 h 22"/>
                    <a:gd name="T4" fmla="*/ 13 w 42"/>
                    <a:gd name="T5" fmla="*/ 17 h 22"/>
                    <a:gd name="T6" fmla="*/ 0 w 42"/>
                    <a:gd name="T7" fmla="*/ 18 h 22"/>
                    <a:gd name="T8" fmla="*/ 16 w 42"/>
                    <a:gd name="T9" fmla="*/ 21 h 22"/>
                    <a:gd name="T10" fmla="*/ 27 w 42"/>
                    <a:gd name="T11" fmla="*/ 18 h 22"/>
                    <a:gd name="T12" fmla="*/ 41 w 42"/>
                    <a:gd name="T13" fmla="*/ 0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22"/>
                    <a:gd name="T23" fmla="*/ 42 w 42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22">
                      <a:moveTo>
                        <a:pt x="41" y="0"/>
                      </a:moveTo>
                      <a:lnTo>
                        <a:pt x="27" y="10"/>
                      </a:lnTo>
                      <a:lnTo>
                        <a:pt x="13" y="17"/>
                      </a:lnTo>
                      <a:lnTo>
                        <a:pt x="0" y="18"/>
                      </a:lnTo>
                      <a:lnTo>
                        <a:pt x="16" y="21"/>
                      </a:lnTo>
                      <a:lnTo>
                        <a:pt x="27" y="18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6" name="Freeform 53"/>
                <p:cNvSpPr>
                  <a:spLocks/>
                </p:cNvSpPr>
                <p:nvPr/>
              </p:nvSpPr>
              <p:spPr bwMode="auto">
                <a:xfrm>
                  <a:off x="1514" y="2777"/>
                  <a:ext cx="42" cy="17"/>
                </a:xfrm>
                <a:custGeom>
                  <a:avLst/>
                  <a:gdLst>
                    <a:gd name="T0" fmla="*/ 0 w 42"/>
                    <a:gd name="T1" fmla="*/ 8 h 17"/>
                    <a:gd name="T2" fmla="*/ 1 w 42"/>
                    <a:gd name="T3" fmla="*/ 0 h 17"/>
                    <a:gd name="T4" fmla="*/ 13 w 42"/>
                    <a:gd name="T5" fmla="*/ 4 h 17"/>
                    <a:gd name="T6" fmla="*/ 26 w 42"/>
                    <a:gd name="T7" fmla="*/ 4 h 17"/>
                    <a:gd name="T8" fmla="*/ 41 w 42"/>
                    <a:gd name="T9" fmla="*/ 0 h 17"/>
                    <a:gd name="T10" fmla="*/ 40 w 42"/>
                    <a:gd name="T11" fmla="*/ 6 h 17"/>
                    <a:gd name="T12" fmla="*/ 32 w 42"/>
                    <a:gd name="T13" fmla="*/ 12 h 17"/>
                    <a:gd name="T14" fmla="*/ 23 w 42"/>
                    <a:gd name="T15" fmla="*/ 16 h 17"/>
                    <a:gd name="T16" fmla="*/ 16 w 42"/>
                    <a:gd name="T17" fmla="*/ 14 h 17"/>
                    <a:gd name="T18" fmla="*/ 9 w 42"/>
                    <a:gd name="T19" fmla="*/ 12 h 17"/>
                    <a:gd name="T20" fmla="*/ 0 w 42"/>
                    <a:gd name="T21" fmla="*/ 8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17"/>
                    <a:gd name="T35" fmla="*/ 42 w 42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17">
                      <a:moveTo>
                        <a:pt x="0" y="8"/>
                      </a:moveTo>
                      <a:lnTo>
                        <a:pt x="1" y="0"/>
                      </a:lnTo>
                      <a:lnTo>
                        <a:pt x="13" y="4"/>
                      </a:lnTo>
                      <a:lnTo>
                        <a:pt x="26" y="4"/>
                      </a:lnTo>
                      <a:lnTo>
                        <a:pt x="41" y="0"/>
                      </a:lnTo>
                      <a:lnTo>
                        <a:pt x="40" y="6"/>
                      </a:lnTo>
                      <a:lnTo>
                        <a:pt x="32" y="12"/>
                      </a:lnTo>
                      <a:lnTo>
                        <a:pt x="23" y="16"/>
                      </a:lnTo>
                      <a:lnTo>
                        <a:pt x="16" y="14"/>
                      </a:lnTo>
                      <a:lnTo>
                        <a:pt x="9" y="12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7" name="Freeform 54"/>
                <p:cNvSpPr>
                  <a:spLocks/>
                </p:cNvSpPr>
                <p:nvPr/>
              </p:nvSpPr>
              <p:spPr bwMode="auto">
                <a:xfrm>
                  <a:off x="1515" y="2748"/>
                  <a:ext cx="43" cy="25"/>
                </a:xfrm>
                <a:custGeom>
                  <a:avLst/>
                  <a:gdLst>
                    <a:gd name="T0" fmla="*/ 0 w 43"/>
                    <a:gd name="T1" fmla="*/ 20 h 25"/>
                    <a:gd name="T2" fmla="*/ 15 w 43"/>
                    <a:gd name="T3" fmla="*/ 24 h 25"/>
                    <a:gd name="T4" fmla="*/ 31 w 43"/>
                    <a:gd name="T5" fmla="*/ 24 h 25"/>
                    <a:gd name="T6" fmla="*/ 39 w 43"/>
                    <a:gd name="T7" fmla="*/ 20 h 25"/>
                    <a:gd name="T8" fmla="*/ 42 w 43"/>
                    <a:gd name="T9" fmla="*/ 16 h 25"/>
                    <a:gd name="T10" fmla="*/ 40 w 43"/>
                    <a:gd name="T11" fmla="*/ 8 h 25"/>
                    <a:gd name="T12" fmla="*/ 37 w 43"/>
                    <a:gd name="T13" fmla="*/ 1 h 25"/>
                    <a:gd name="T14" fmla="*/ 32 w 43"/>
                    <a:gd name="T15" fmla="*/ 2 h 25"/>
                    <a:gd name="T16" fmla="*/ 19 w 43"/>
                    <a:gd name="T17" fmla="*/ 2 h 25"/>
                    <a:gd name="T18" fmla="*/ 5 w 43"/>
                    <a:gd name="T19" fmla="*/ 0 h 25"/>
                    <a:gd name="T20" fmla="*/ 2 w 43"/>
                    <a:gd name="T21" fmla="*/ 6 h 25"/>
                    <a:gd name="T22" fmla="*/ 0 w 43"/>
                    <a:gd name="T23" fmla="*/ 20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3"/>
                    <a:gd name="T37" fmla="*/ 0 h 25"/>
                    <a:gd name="T38" fmla="*/ 43 w 43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3" h="25">
                      <a:moveTo>
                        <a:pt x="0" y="20"/>
                      </a:moveTo>
                      <a:lnTo>
                        <a:pt x="15" y="24"/>
                      </a:lnTo>
                      <a:lnTo>
                        <a:pt x="31" y="24"/>
                      </a:lnTo>
                      <a:lnTo>
                        <a:pt x="39" y="20"/>
                      </a:lnTo>
                      <a:lnTo>
                        <a:pt x="42" y="16"/>
                      </a:lnTo>
                      <a:lnTo>
                        <a:pt x="40" y="8"/>
                      </a:lnTo>
                      <a:lnTo>
                        <a:pt x="37" y="1"/>
                      </a:lnTo>
                      <a:lnTo>
                        <a:pt x="32" y="2"/>
                      </a:lnTo>
                      <a:lnTo>
                        <a:pt x="19" y="2"/>
                      </a:lnTo>
                      <a:lnTo>
                        <a:pt x="5" y="0"/>
                      </a:lnTo>
                      <a:lnTo>
                        <a:pt x="2" y="6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3" name="Group 55"/>
              <p:cNvGrpSpPr>
                <a:grpSpLocks/>
              </p:cNvGrpSpPr>
              <p:nvPr/>
            </p:nvGrpSpPr>
            <p:grpSpPr bwMode="auto">
              <a:xfrm>
                <a:off x="1359" y="2733"/>
                <a:ext cx="125" cy="81"/>
                <a:chOff x="1359" y="2733"/>
                <a:chExt cx="125" cy="81"/>
              </a:xfrm>
            </p:grpSpPr>
            <p:sp>
              <p:nvSpPr>
                <p:cNvPr id="10378" name="Freeform 56"/>
                <p:cNvSpPr>
                  <a:spLocks/>
                </p:cNvSpPr>
                <p:nvPr/>
              </p:nvSpPr>
              <p:spPr bwMode="auto">
                <a:xfrm>
                  <a:off x="1359" y="2733"/>
                  <a:ext cx="125" cy="81"/>
                </a:xfrm>
                <a:custGeom>
                  <a:avLst/>
                  <a:gdLst>
                    <a:gd name="T0" fmla="*/ 112 w 125"/>
                    <a:gd name="T1" fmla="*/ 10 h 81"/>
                    <a:gd name="T2" fmla="*/ 123 w 125"/>
                    <a:gd name="T3" fmla="*/ 44 h 81"/>
                    <a:gd name="T4" fmla="*/ 123 w 125"/>
                    <a:gd name="T5" fmla="*/ 58 h 81"/>
                    <a:gd name="T6" fmla="*/ 124 w 125"/>
                    <a:gd name="T7" fmla="*/ 68 h 81"/>
                    <a:gd name="T8" fmla="*/ 113 w 125"/>
                    <a:gd name="T9" fmla="*/ 77 h 81"/>
                    <a:gd name="T10" fmla="*/ 103 w 125"/>
                    <a:gd name="T11" fmla="*/ 78 h 81"/>
                    <a:gd name="T12" fmla="*/ 85 w 125"/>
                    <a:gd name="T13" fmla="*/ 80 h 81"/>
                    <a:gd name="T14" fmla="*/ 68 w 125"/>
                    <a:gd name="T15" fmla="*/ 78 h 81"/>
                    <a:gd name="T16" fmla="*/ 61 w 125"/>
                    <a:gd name="T17" fmla="*/ 69 h 81"/>
                    <a:gd name="T18" fmla="*/ 53 w 125"/>
                    <a:gd name="T19" fmla="*/ 63 h 81"/>
                    <a:gd name="T20" fmla="*/ 29 w 125"/>
                    <a:gd name="T21" fmla="*/ 56 h 81"/>
                    <a:gd name="T22" fmla="*/ 18 w 125"/>
                    <a:gd name="T23" fmla="*/ 52 h 81"/>
                    <a:gd name="T24" fmla="*/ 9 w 125"/>
                    <a:gd name="T25" fmla="*/ 46 h 81"/>
                    <a:gd name="T26" fmla="*/ 0 w 125"/>
                    <a:gd name="T27" fmla="*/ 36 h 81"/>
                    <a:gd name="T28" fmla="*/ 2 w 125"/>
                    <a:gd name="T29" fmla="*/ 24 h 81"/>
                    <a:gd name="T30" fmla="*/ 9 w 125"/>
                    <a:gd name="T31" fmla="*/ 18 h 81"/>
                    <a:gd name="T32" fmla="*/ 19 w 125"/>
                    <a:gd name="T33" fmla="*/ 16 h 81"/>
                    <a:gd name="T34" fmla="*/ 46 w 125"/>
                    <a:gd name="T35" fmla="*/ 15 h 81"/>
                    <a:gd name="T36" fmla="*/ 67 w 125"/>
                    <a:gd name="T37" fmla="*/ 0 h 81"/>
                    <a:gd name="T38" fmla="*/ 99 w 125"/>
                    <a:gd name="T39" fmla="*/ 5 h 81"/>
                    <a:gd name="T40" fmla="*/ 112 w 125"/>
                    <a:gd name="T41" fmla="*/ 10 h 8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5"/>
                    <a:gd name="T64" fmla="*/ 0 h 81"/>
                    <a:gd name="T65" fmla="*/ 125 w 125"/>
                    <a:gd name="T66" fmla="*/ 81 h 8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5" h="81">
                      <a:moveTo>
                        <a:pt x="112" y="10"/>
                      </a:moveTo>
                      <a:lnTo>
                        <a:pt x="123" y="44"/>
                      </a:lnTo>
                      <a:lnTo>
                        <a:pt x="123" y="58"/>
                      </a:lnTo>
                      <a:lnTo>
                        <a:pt x="124" y="68"/>
                      </a:lnTo>
                      <a:lnTo>
                        <a:pt x="113" y="77"/>
                      </a:lnTo>
                      <a:lnTo>
                        <a:pt x="103" y="78"/>
                      </a:lnTo>
                      <a:lnTo>
                        <a:pt x="85" y="80"/>
                      </a:lnTo>
                      <a:lnTo>
                        <a:pt x="68" y="78"/>
                      </a:lnTo>
                      <a:lnTo>
                        <a:pt x="61" y="69"/>
                      </a:lnTo>
                      <a:lnTo>
                        <a:pt x="53" y="63"/>
                      </a:lnTo>
                      <a:lnTo>
                        <a:pt x="29" y="56"/>
                      </a:lnTo>
                      <a:lnTo>
                        <a:pt x="18" y="52"/>
                      </a:lnTo>
                      <a:lnTo>
                        <a:pt x="9" y="46"/>
                      </a:lnTo>
                      <a:lnTo>
                        <a:pt x="0" y="36"/>
                      </a:lnTo>
                      <a:lnTo>
                        <a:pt x="2" y="24"/>
                      </a:lnTo>
                      <a:lnTo>
                        <a:pt x="9" y="18"/>
                      </a:lnTo>
                      <a:lnTo>
                        <a:pt x="19" y="16"/>
                      </a:lnTo>
                      <a:lnTo>
                        <a:pt x="46" y="15"/>
                      </a:lnTo>
                      <a:lnTo>
                        <a:pt x="67" y="0"/>
                      </a:lnTo>
                      <a:lnTo>
                        <a:pt x="99" y="5"/>
                      </a:lnTo>
                      <a:lnTo>
                        <a:pt x="112" y="10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9" name="Freeform 57"/>
                <p:cNvSpPr>
                  <a:spLocks/>
                </p:cNvSpPr>
                <p:nvPr/>
              </p:nvSpPr>
              <p:spPr bwMode="auto">
                <a:xfrm>
                  <a:off x="1366" y="2753"/>
                  <a:ext cx="17" cy="17"/>
                </a:xfrm>
                <a:custGeom>
                  <a:avLst/>
                  <a:gdLst>
                    <a:gd name="T0" fmla="*/ 16 w 17"/>
                    <a:gd name="T1" fmla="*/ 2 h 17"/>
                    <a:gd name="T2" fmla="*/ 11 w 17"/>
                    <a:gd name="T3" fmla="*/ 6 h 17"/>
                    <a:gd name="T4" fmla="*/ 8 w 17"/>
                    <a:gd name="T5" fmla="*/ 16 h 17"/>
                    <a:gd name="T6" fmla="*/ 0 w 17"/>
                    <a:gd name="T7" fmla="*/ 6 h 17"/>
                    <a:gd name="T8" fmla="*/ 3 w 17"/>
                    <a:gd name="T9" fmla="*/ 4 h 17"/>
                    <a:gd name="T10" fmla="*/ 7 w 17"/>
                    <a:gd name="T11" fmla="*/ 0 h 17"/>
                    <a:gd name="T12" fmla="*/ 16 w 17"/>
                    <a:gd name="T13" fmla="*/ 2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7"/>
                    <a:gd name="T23" fmla="*/ 17 w 17"/>
                    <a:gd name="T24" fmla="*/ 17 h 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7">
                      <a:moveTo>
                        <a:pt x="16" y="2"/>
                      </a:moveTo>
                      <a:lnTo>
                        <a:pt x="11" y="6"/>
                      </a:lnTo>
                      <a:lnTo>
                        <a:pt x="8" y="16"/>
                      </a:lnTo>
                      <a:lnTo>
                        <a:pt x="0" y="6"/>
                      </a:lnTo>
                      <a:lnTo>
                        <a:pt x="3" y="4"/>
                      </a:lnTo>
                      <a:lnTo>
                        <a:pt x="7" y="0"/>
                      </a:lnTo>
                      <a:lnTo>
                        <a:pt x="16" y="2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0" name="Freeform 58"/>
                <p:cNvSpPr>
                  <a:spLocks/>
                </p:cNvSpPr>
                <p:nvPr/>
              </p:nvSpPr>
              <p:spPr bwMode="auto">
                <a:xfrm>
                  <a:off x="1363" y="2762"/>
                  <a:ext cx="110" cy="41"/>
                </a:xfrm>
                <a:custGeom>
                  <a:avLst/>
                  <a:gdLst>
                    <a:gd name="T0" fmla="*/ 3 w 110"/>
                    <a:gd name="T1" fmla="*/ 0 h 41"/>
                    <a:gd name="T2" fmla="*/ 13 w 110"/>
                    <a:gd name="T3" fmla="*/ 7 h 41"/>
                    <a:gd name="T4" fmla="*/ 22 w 110"/>
                    <a:gd name="T5" fmla="*/ 10 h 41"/>
                    <a:gd name="T6" fmla="*/ 32 w 110"/>
                    <a:gd name="T7" fmla="*/ 13 h 41"/>
                    <a:gd name="T8" fmla="*/ 45 w 110"/>
                    <a:gd name="T9" fmla="*/ 17 h 41"/>
                    <a:gd name="T10" fmla="*/ 52 w 110"/>
                    <a:gd name="T11" fmla="*/ 23 h 41"/>
                    <a:gd name="T12" fmla="*/ 63 w 110"/>
                    <a:gd name="T13" fmla="*/ 30 h 41"/>
                    <a:gd name="T14" fmla="*/ 79 w 110"/>
                    <a:gd name="T15" fmla="*/ 33 h 41"/>
                    <a:gd name="T16" fmla="*/ 98 w 110"/>
                    <a:gd name="T17" fmla="*/ 32 h 41"/>
                    <a:gd name="T18" fmla="*/ 109 w 110"/>
                    <a:gd name="T19" fmla="*/ 29 h 41"/>
                    <a:gd name="T20" fmla="*/ 109 w 110"/>
                    <a:gd name="T21" fmla="*/ 34 h 41"/>
                    <a:gd name="T22" fmla="*/ 100 w 110"/>
                    <a:gd name="T23" fmla="*/ 39 h 41"/>
                    <a:gd name="T24" fmla="*/ 83 w 110"/>
                    <a:gd name="T25" fmla="*/ 40 h 41"/>
                    <a:gd name="T26" fmla="*/ 71 w 110"/>
                    <a:gd name="T27" fmla="*/ 40 h 41"/>
                    <a:gd name="T28" fmla="*/ 64 w 110"/>
                    <a:gd name="T29" fmla="*/ 39 h 41"/>
                    <a:gd name="T30" fmla="*/ 52 w 110"/>
                    <a:gd name="T31" fmla="*/ 28 h 41"/>
                    <a:gd name="T32" fmla="*/ 46 w 110"/>
                    <a:gd name="T33" fmla="*/ 25 h 41"/>
                    <a:gd name="T34" fmla="*/ 35 w 110"/>
                    <a:gd name="T35" fmla="*/ 23 h 41"/>
                    <a:gd name="T36" fmla="*/ 14 w 110"/>
                    <a:gd name="T37" fmla="*/ 17 h 41"/>
                    <a:gd name="T38" fmla="*/ 0 w 110"/>
                    <a:gd name="T39" fmla="*/ 7 h 41"/>
                    <a:gd name="T40" fmla="*/ 3 w 110"/>
                    <a:gd name="T41" fmla="*/ 0 h 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0"/>
                    <a:gd name="T64" fmla="*/ 0 h 41"/>
                    <a:gd name="T65" fmla="*/ 110 w 110"/>
                    <a:gd name="T66" fmla="*/ 41 h 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0" h="41">
                      <a:moveTo>
                        <a:pt x="3" y="0"/>
                      </a:moveTo>
                      <a:lnTo>
                        <a:pt x="13" y="7"/>
                      </a:lnTo>
                      <a:lnTo>
                        <a:pt x="22" y="10"/>
                      </a:lnTo>
                      <a:lnTo>
                        <a:pt x="32" y="13"/>
                      </a:lnTo>
                      <a:lnTo>
                        <a:pt x="45" y="17"/>
                      </a:lnTo>
                      <a:lnTo>
                        <a:pt x="52" y="23"/>
                      </a:lnTo>
                      <a:lnTo>
                        <a:pt x="63" y="30"/>
                      </a:lnTo>
                      <a:lnTo>
                        <a:pt x="79" y="33"/>
                      </a:lnTo>
                      <a:lnTo>
                        <a:pt x="98" y="32"/>
                      </a:lnTo>
                      <a:lnTo>
                        <a:pt x="109" y="29"/>
                      </a:lnTo>
                      <a:lnTo>
                        <a:pt x="109" y="34"/>
                      </a:lnTo>
                      <a:lnTo>
                        <a:pt x="100" y="39"/>
                      </a:lnTo>
                      <a:lnTo>
                        <a:pt x="83" y="40"/>
                      </a:lnTo>
                      <a:lnTo>
                        <a:pt x="71" y="40"/>
                      </a:lnTo>
                      <a:lnTo>
                        <a:pt x="64" y="39"/>
                      </a:lnTo>
                      <a:lnTo>
                        <a:pt x="52" y="28"/>
                      </a:lnTo>
                      <a:lnTo>
                        <a:pt x="46" y="25"/>
                      </a:lnTo>
                      <a:lnTo>
                        <a:pt x="35" y="23"/>
                      </a:lnTo>
                      <a:lnTo>
                        <a:pt x="14" y="17"/>
                      </a:lnTo>
                      <a:lnTo>
                        <a:pt x="0" y="7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1" name="Freeform 59"/>
                <p:cNvSpPr>
                  <a:spLocks/>
                </p:cNvSpPr>
                <p:nvPr/>
              </p:nvSpPr>
              <p:spPr bwMode="auto">
                <a:xfrm>
                  <a:off x="1434" y="2763"/>
                  <a:ext cx="39" cy="29"/>
                </a:xfrm>
                <a:custGeom>
                  <a:avLst/>
                  <a:gdLst>
                    <a:gd name="T0" fmla="*/ 11 w 39"/>
                    <a:gd name="T1" fmla="*/ 27 h 29"/>
                    <a:gd name="T2" fmla="*/ 24 w 39"/>
                    <a:gd name="T3" fmla="*/ 28 h 29"/>
                    <a:gd name="T4" fmla="*/ 35 w 39"/>
                    <a:gd name="T5" fmla="*/ 25 h 29"/>
                    <a:gd name="T6" fmla="*/ 37 w 39"/>
                    <a:gd name="T7" fmla="*/ 23 h 29"/>
                    <a:gd name="T8" fmla="*/ 38 w 39"/>
                    <a:gd name="T9" fmla="*/ 17 h 29"/>
                    <a:gd name="T10" fmla="*/ 37 w 39"/>
                    <a:gd name="T11" fmla="*/ 8 h 29"/>
                    <a:gd name="T12" fmla="*/ 35 w 39"/>
                    <a:gd name="T13" fmla="*/ 0 h 29"/>
                    <a:gd name="T14" fmla="*/ 22 w 39"/>
                    <a:gd name="T15" fmla="*/ 2 h 29"/>
                    <a:gd name="T16" fmla="*/ 13 w 39"/>
                    <a:gd name="T17" fmla="*/ 2 h 29"/>
                    <a:gd name="T18" fmla="*/ 6 w 39"/>
                    <a:gd name="T19" fmla="*/ 8 h 29"/>
                    <a:gd name="T20" fmla="*/ 3 w 39"/>
                    <a:gd name="T21" fmla="*/ 16 h 29"/>
                    <a:gd name="T22" fmla="*/ 0 w 39"/>
                    <a:gd name="T23" fmla="*/ 25 h 29"/>
                    <a:gd name="T24" fmla="*/ 11 w 39"/>
                    <a:gd name="T25" fmla="*/ 27 h 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"/>
                    <a:gd name="T40" fmla="*/ 0 h 29"/>
                    <a:gd name="T41" fmla="*/ 39 w 39"/>
                    <a:gd name="T42" fmla="*/ 29 h 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" h="29">
                      <a:moveTo>
                        <a:pt x="11" y="27"/>
                      </a:moveTo>
                      <a:lnTo>
                        <a:pt x="24" y="28"/>
                      </a:lnTo>
                      <a:lnTo>
                        <a:pt x="35" y="25"/>
                      </a:lnTo>
                      <a:lnTo>
                        <a:pt x="37" y="23"/>
                      </a:lnTo>
                      <a:lnTo>
                        <a:pt x="38" y="17"/>
                      </a:lnTo>
                      <a:lnTo>
                        <a:pt x="37" y="8"/>
                      </a:lnTo>
                      <a:lnTo>
                        <a:pt x="35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8"/>
                      </a:lnTo>
                      <a:lnTo>
                        <a:pt x="3" y="16"/>
                      </a:lnTo>
                      <a:lnTo>
                        <a:pt x="0" y="25"/>
                      </a:lnTo>
                      <a:lnTo>
                        <a:pt x="11" y="27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2" name="Freeform 60"/>
                <p:cNvSpPr>
                  <a:spLocks/>
                </p:cNvSpPr>
                <p:nvPr/>
              </p:nvSpPr>
              <p:spPr bwMode="auto">
                <a:xfrm>
                  <a:off x="1380" y="2753"/>
                  <a:ext cx="24" cy="19"/>
                </a:xfrm>
                <a:custGeom>
                  <a:avLst/>
                  <a:gdLst>
                    <a:gd name="T0" fmla="*/ 0 w 24"/>
                    <a:gd name="T1" fmla="*/ 10 h 19"/>
                    <a:gd name="T2" fmla="*/ 6 w 24"/>
                    <a:gd name="T3" fmla="*/ 2 h 19"/>
                    <a:gd name="T4" fmla="*/ 13 w 24"/>
                    <a:gd name="T5" fmla="*/ 2 h 19"/>
                    <a:gd name="T6" fmla="*/ 23 w 24"/>
                    <a:gd name="T7" fmla="*/ 0 h 19"/>
                    <a:gd name="T8" fmla="*/ 18 w 24"/>
                    <a:gd name="T9" fmla="*/ 8 h 19"/>
                    <a:gd name="T10" fmla="*/ 21 w 24"/>
                    <a:gd name="T11" fmla="*/ 18 h 19"/>
                    <a:gd name="T12" fmla="*/ 5 w 24"/>
                    <a:gd name="T13" fmla="*/ 14 h 19"/>
                    <a:gd name="T14" fmla="*/ 0 w 24"/>
                    <a:gd name="T15" fmla="*/ 10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9"/>
                    <a:gd name="T26" fmla="*/ 24 w 24"/>
                    <a:gd name="T27" fmla="*/ 19 h 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9">
                      <a:moveTo>
                        <a:pt x="0" y="10"/>
                      </a:moveTo>
                      <a:lnTo>
                        <a:pt x="6" y="2"/>
                      </a:lnTo>
                      <a:lnTo>
                        <a:pt x="13" y="2"/>
                      </a:lnTo>
                      <a:lnTo>
                        <a:pt x="23" y="0"/>
                      </a:lnTo>
                      <a:lnTo>
                        <a:pt x="18" y="8"/>
                      </a:lnTo>
                      <a:lnTo>
                        <a:pt x="21" y="18"/>
                      </a:lnTo>
                      <a:lnTo>
                        <a:pt x="5" y="14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3" name="Oval 61"/>
                <p:cNvSpPr>
                  <a:spLocks noChangeArrowheads="1"/>
                </p:cNvSpPr>
                <p:nvPr/>
              </p:nvSpPr>
              <p:spPr bwMode="auto">
                <a:xfrm>
                  <a:off x="1415" y="2761"/>
                  <a:ext cx="8" cy="16"/>
                </a:xfrm>
                <a:prstGeom prst="ellipse">
                  <a:avLst/>
                </a:prstGeom>
                <a:solidFill>
                  <a:srgbClr val="8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0334" name="Group 62"/>
              <p:cNvGrpSpPr>
                <a:grpSpLocks/>
              </p:cNvGrpSpPr>
              <p:nvPr/>
            </p:nvGrpSpPr>
            <p:grpSpPr bwMode="auto">
              <a:xfrm>
                <a:off x="1455" y="1750"/>
                <a:ext cx="107" cy="164"/>
                <a:chOff x="1455" y="1750"/>
                <a:chExt cx="107" cy="164"/>
              </a:xfrm>
            </p:grpSpPr>
            <p:sp>
              <p:nvSpPr>
                <p:cNvPr id="10374" name="Freeform 63"/>
                <p:cNvSpPr>
                  <a:spLocks/>
                </p:cNvSpPr>
                <p:nvPr/>
              </p:nvSpPr>
              <p:spPr bwMode="auto">
                <a:xfrm>
                  <a:off x="1457" y="1750"/>
                  <a:ext cx="105" cy="164"/>
                </a:xfrm>
                <a:custGeom>
                  <a:avLst/>
                  <a:gdLst>
                    <a:gd name="T0" fmla="*/ 6 w 105"/>
                    <a:gd name="T1" fmla="*/ 163 h 164"/>
                    <a:gd name="T2" fmla="*/ 13 w 105"/>
                    <a:gd name="T3" fmla="*/ 153 h 164"/>
                    <a:gd name="T4" fmla="*/ 16 w 105"/>
                    <a:gd name="T5" fmla="*/ 140 h 164"/>
                    <a:gd name="T6" fmla="*/ 15 w 105"/>
                    <a:gd name="T7" fmla="*/ 129 h 164"/>
                    <a:gd name="T8" fmla="*/ 6 w 105"/>
                    <a:gd name="T9" fmla="*/ 125 h 164"/>
                    <a:gd name="T10" fmla="*/ 0 w 105"/>
                    <a:gd name="T11" fmla="*/ 110 h 164"/>
                    <a:gd name="T12" fmla="*/ 1 w 105"/>
                    <a:gd name="T13" fmla="*/ 94 h 164"/>
                    <a:gd name="T14" fmla="*/ 2 w 105"/>
                    <a:gd name="T15" fmla="*/ 76 h 164"/>
                    <a:gd name="T16" fmla="*/ 3 w 105"/>
                    <a:gd name="T17" fmla="*/ 66 h 164"/>
                    <a:gd name="T18" fmla="*/ 0 w 105"/>
                    <a:gd name="T19" fmla="*/ 57 h 164"/>
                    <a:gd name="T20" fmla="*/ 1 w 105"/>
                    <a:gd name="T21" fmla="*/ 46 h 164"/>
                    <a:gd name="T22" fmla="*/ 3 w 105"/>
                    <a:gd name="T23" fmla="*/ 38 h 164"/>
                    <a:gd name="T24" fmla="*/ 1 w 105"/>
                    <a:gd name="T25" fmla="*/ 25 h 164"/>
                    <a:gd name="T26" fmla="*/ 10 w 105"/>
                    <a:gd name="T27" fmla="*/ 18 h 164"/>
                    <a:gd name="T28" fmla="*/ 22 w 105"/>
                    <a:gd name="T29" fmla="*/ 9 h 164"/>
                    <a:gd name="T30" fmla="*/ 33 w 105"/>
                    <a:gd name="T31" fmla="*/ 4 h 164"/>
                    <a:gd name="T32" fmla="*/ 49 w 105"/>
                    <a:gd name="T33" fmla="*/ 0 h 164"/>
                    <a:gd name="T34" fmla="*/ 68 w 105"/>
                    <a:gd name="T35" fmla="*/ 2 h 164"/>
                    <a:gd name="T36" fmla="*/ 84 w 105"/>
                    <a:gd name="T37" fmla="*/ 7 h 164"/>
                    <a:gd name="T38" fmla="*/ 94 w 105"/>
                    <a:gd name="T39" fmla="*/ 19 h 164"/>
                    <a:gd name="T40" fmla="*/ 100 w 105"/>
                    <a:gd name="T41" fmla="*/ 31 h 164"/>
                    <a:gd name="T42" fmla="*/ 103 w 105"/>
                    <a:gd name="T43" fmla="*/ 46 h 164"/>
                    <a:gd name="T44" fmla="*/ 104 w 105"/>
                    <a:gd name="T45" fmla="*/ 67 h 164"/>
                    <a:gd name="T46" fmla="*/ 100 w 105"/>
                    <a:gd name="T47" fmla="*/ 80 h 164"/>
                    <a:gd name="T48" fmla="*/ 96 w 105"/>
                    <a:gd name="T49" fmla="*/ 91 h 164"/>
                    <a:gd name="T50" fmla="*/ 90 w 105"/>
                    <a:gd name="T51" fmla="*/ 105 h 164"/>
                    <a:gd name="T52" fmla="*/ 80 w 105"/>
                    <a:gd name="T53" fmla="*/ 115 h 164"/>
                    <a:gd name="T54" fmla="*/ 75 w 105"/>
                    <a:gd name="T55" fmla="*/ 125 h 164"/>
                    <a:gd name="T56" fmla="*/ 75 w 105"/>
                    <a:gd name="T57" fmla="*/ 134 h 164"/>
                    <a:gd name="T58" fmla="*/ 78 w 105"/>
                    <a:gd name="T59" fmla="*/ 146 h 164"/>
                    <a:gd name="T60" fmla="*/ 87 w 105"/>
                    <a:gd name="T61" fmla="*/ 162 h 164"/>
                    <a:gd name="T62" fmla="*/ 6 w 105"/>
                    <a:gd name="T63" fmla="*/ 163 h 1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5"/>
                    <a:gd name="T97" fmla="*/ 0 h 164"/>
                    <a:gd name="T98" fmla="*/ 105 w 105"/>
                    <a:gd name="T99" fmla="*/ 164 h 1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5" h="164">
                      <a:moveTo>
                        <a:pt x="6" y="163"/>
                      </a:moveTo>
                      <a:lnTo>
                        <a:pt x="13" y="153"/>
                      </a:lnTo>
                      <a:lnTo>
                        <a:pt x="16" y="140"/>
                      </a:lnTo>
                      <a:lnTo>
                        <a:pt x="15" y="129"/>
                      </a:lnTo>
                      <a:lnTo>
                        <a:pt x="6" y="125"/>
                      </a:lnTo>
                      <a:lnTo>
                        <a:pt x="0" y="110"/>
                      </a:lnTo>
                      <a:lnTo>
                        <a:pt x="1" y="94"/>
                      </a:lnTo>
                      <a:lnTo>
                        <a:pt x="2" y="76"/>
                      </a:lnTo>
                      <a:lnTo>
                        <a:pt x="3" y="66"/>
                      </a:lnTo>
                      <a:lnTo>
                        <a:pt x="0" y="57"/>
                      </a:lnTo>
                      <a:lnTo>
                        <a:pt x="1" y="46"/>
                      </a:lnTo>
                      <a:lnTo>
                        <a:pt x="3" y="38"/>
                      </a:lnTo>
                      <a:lnTo>
                        <a:pt x="1" y="25"/>
                      </a:lnTo>
                      <a:lnTo>
                        <a:pt x="10" y="18"/>
                      </a:lnTo>
                      <a:lnTo>
                        <a:pt x="22" y="9"/>
                      </a:lnTo>
                      <a:lnTo>
                        <a:pt x="33" y="4"/>
                      </a:lnTo>
                      <a:lnTo>
                        <a:pt x="49" y="0"/>
                      </a:lnTo>
                      <a:lnTo>
                        <a:pt x="68" y="2"/>
                      </a:lnTo>
                      <a:lnTo>
                        <a:pt x="84" y="7"/>
                      </a:lnTo>
                      <a:lnTo>
                        <a:pt x="94" y="19"/>
                      </a:lnTo>
                      <a:lnTo>
                        <a:pt x="100" y="31"/>
                      </a:lnTo>
                      <a:lnTo>
                        <a:pt x="103" y="46"/>
                      </a:lnTo>
                      <a:lnTo>
                        <a:pt x="104" y="67"/>
                      </a:lnTo>
                      <a:lnTo>
                        <a:pt x="100" y="80"/>
                      </a:lnTo>
                      <a:lnTo>
                        <a:pt x="96" y="91"/>
                      </a:lnTo>
                      <a:lnTo>
                        <a:pt x="90" y="105"/>
                      </a:lnTo>
                      <a:lnTo>
                        <a:pt x="80" y="115"/>
                      </a:lnTo>
                      <a:lnTo>
                        <a:pt x="75" y="125"/>
                      </a:lnTo>
                      <a:lnTo>
                        <a:pt x="75" y="134"/>
                      </a:lnTo>
                      <a:lnTo>
                        <a:pt x="78" y="146"/>
                      </a:lnTo>
                      <a:lnTo>
                        <a:pt x="87" y="162"/>
                      </a:lnTo>
                      <a:lnTo>
                        <a:pt x="6" y="163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5" name="Freeform 64"/>
                <p:cNvSpPr>
                  <a:spLocks/>
                </p:cNvSpPr>
                <p:nvPr/>
              </p:nvSpPr>
              <p:spPr bwMode="auto">
                <a:xfrm>
                  <a:off x="1464" y="1814"/>
                  <a:ext cx="17" cy="27"/>
                </a:xfrm>
                <a:custGeom>
                  <a:avLst/>
                  <a:gdLst>
                    <a:gd name="T0" fmla="*/ 8 w 17"/>
                    <a:gd name="T1" fmla="*/ 0 h 27"/>
                    <a:gd name="T2" fmla="*/ 2 w 17"/>
                    <a:gd name="T3" fmla="*/ 4 h 27"/>
                    <a:gd name="T4" fmla="*/ 5 w 17"/>
                    <a:gd name="T5" fmla="*/ 7 h 27"/>
                    <a:gd name="T6" fmla="*/ 8 w 17"/>
                    <a:gd name="T7" fmla="*/ 14 h 27"/>
                    <a:gd name="T8" fmla="*/ 5 w 17"/>
                    <a:gd name="T9" fmla="*/ 18 h 27"/>
                    <a:gd name="T10" fmla="*/ 2 w 17"/>
                    <a:gd name="T11" fmla="*/ 22 h 27"/>
                    <a:gd name="T12" fmla="*/ 8 w 17"/>
                    <a:gd name="T13" fmla="*/ 24 h 27"/>
                    <a:gd name="T14" fmla="*/ 10 w 17"/>
                    <a:gd name="T15" fmla="*/ 20 h 27"/>
                    <a:gd name="T16" fmla="*/ 13 w 17"/>
                    <a:gd name="T17" fmla="*/ 13 h 27"/>
                    <a:gd name="T18" fmla="*/ 16 w 17"/>
                    <a:gd name="T19" fmla="*/ 10 h 27"/>
                    <a:gd name="T20" fmla="*/ 16 w 17"/>
                    <a:gd name="T21" fmla="*/ 15 h 27"/>
                    <a:gd name="T22" fmla="*/ 13 w 17"/>
                    <a:gd name="T23" fmla="*/ 21 h 27"/>
                    <a:gd name="T24" fmla="*/ 10 w 17"/>
                    <a:gd name="T25" fmla="*/ 24 h 27"/>
                    <a:gd name="T26" fmla="*/ 8 w 17"/>
                    <a:gd name="T27" fmla="*/ 26 h 27"/>
                    <a:gd name="T28" fmla="*/ 0 w 17"/>
                    <a:gd name="T29" fmla="*/ 23 h 27"/>
                    <a:gd name="T30" fmla="*/ 0 w 17"/>
                    <a:gd name="T31" fmla="*/ 20 h 27"/>
                    <a:gd name="T32" fmla="*/ 5 w 17"/>
                    <a:gd name="T33" fmla="*/ 16 h 27"/>
                    <a:gd name="T34" fmla="*/ 5 w 17"/>
                    <a:gd name="T35" fmla="*/ 11 h 27"/>
                    <a:gd name="T36" fmla="*/ 2 w 17"/>
                    <a:gd name="T37" fmla="*/ 6 h 27"/>
                    <a:gd name="T38" fmla="*/ 8 w 17"/>
                    <a:gd name="T39" fmla="*/ 0 h 2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27"/>
                    <a:gd name="T62" fmla="*/ 17 w 17"/>
                    <a:gd name="T63" fmla="*/ 27 h 2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27">
                      <a:moveTo>
                        <a:pt x="8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8" y="14"/>
                      </a:lnTo>
                      <a:lnTo>
                        <a:pt x="5" y="18"/>
                      </a:lnTo>
                      <a:lnTo>
                        <a:pt x="2" y="22"/>
                      </a:lnTo>
                      <a:lnTo>
                        <a:pt x="8" y="24"/>
                      </a:lnTo>
                      <a:lnTo>
                        <a:pt x="10" y="20"/>
                      </a:lnTo>
                      <a:lnTo>
                        <a:pt x="13" y="13"/>
                      </a:lnTo>
                      <a:lnTo>
                        <a:pt x="16" y="10"/>
                      </a:lnTo>
                      <a:lnTo>
                        <a:pt x="16" y="15"/>
                      </a:lnTo>
                      <a:lnTo>
                        <a:pt x="13" y="21"/>
                      </a:lnTo>
                      <a:lnTo>
                        <a:pt x="10" y="24"/>
                      </a:lnTo>
                      <a:lnTo>
                        <a:pt x="8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2" y="6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6" name="Freeform 65"/>
                <p:cNvSpPr>
                  <a:spLocks/>
                </p:cNvSpPr>
                <p:nvPr/>
              </p:nvSpPr>
              <p:spPr bwMode="auto">
                <a:xfrm>
                  <a:off x="1455" y="1751"/>
                  <a:ext cx="103" cy="116"/>
                </a:xfrm>
                <a:custGeom>
                  <a:avLst/>
                  <a:gdLst>
                    <a:gd name="T0" fmla="*/ 6 w 103"/>
                    <a:gd name="T1" fmla="*/ 33 h 116"/>
                    <a:gd name="T2" fmla="*/ 11 w 103"/>
                    <a:gd name="T3" fmla="*/ 39 h 116"/>
                    <a:gd name="T4" fmla="*/ 10 w 103"/>
                    <a:gd name="T5" fmla="*/ 50 h 116"/>
                    <a:gd name="T6" fmla="*/ 9 w 103"/>
                    <a:gd name="T7" fmla="*/ 65 h 116"/>
                    <a:gd name="T8" fmla="*/ 13 w 103"/>
                    <a:gd name="T9" fmla="*/ 62 h 116"/>
                    <a:gd name="T10" fmla="*/ 19 w 103"/>
                    <a:gd name="T11" fmla="*/ 65 h 116"/>
                    <a:gd name="T12" fmla="*/ 19 w 103"/>
                    <a:gd name="T13" fmla="*/ 72 h 116"/>
                    <a:gd name="T14" fmla="*/ 24 w 103"/>
                    <a:gd name="T15" fmla="*/ 84 h 116"/>
                    <a:gd name="T16" fmla="*/ 31 w 103"/>
                    <a:gd name="T17" fmla="*/ 97 h 116"/>
                    <a:gd name="T18" fmla="*/ 30 w 103"/>
                    <a:gd name="T19" fmla="*/ 109 h 116"/>
                    <a:gd name="T20" fmla="*/ 48 w 103"/>
                    <a:gd name="T21" fmla="*/ 108 h 116"/>
                    <a:gd name="T22" fmla="*/ 57 w 103"/>
                    <a:gd name="T23" fmla="*/ 115 h 116"/>
                    <a:gd name="T24" fmla="*/ 63 w 103"/>
                    <a:gd name="T25" fmla="*/ 111 h 116"/>
                    <a:gd name="T26" fmla="*/ 76 w 103"/>
                    <a:gd name="T27" fmla="*/ 113 h 116"/>
                    <a:gd name="T28" fmla="*/ 77 w 103"/>
                    <a:gd name="T29" fmla="*/ 108 h 116"/>
                    <a:gd name="T30" fmla="*/ 87 w 103"/>
                    <a:gd name="T31" fmla="*/ 99 h 116"/>
                    <a:gd name="T32" fmla="*/ 94 w 103"/>
                    <a:gd name="T33" fmla="*/ 86 h 116"/>
                    <a:gd name="T34" fmla="*/ 96 w 103"/>
                    <a:gd name="T35" fmla="*/ 72 h 116"/>
                    <a:gd name="T36" fmla="*/ 100 w 103"/>
                    <a:gd name="T37" fmla="*/ 62 h 116"/>
                    <a:gd name="T38" fmla="*/ 102 w 103"/>
                    <a:gd name="T39" fmla="*/ 48 h 116"/>
                    <a:gd name="T40" fmla="*/ 101 w 103"/>
                    <a:gd name="T41" fmla="*/ 33 h 116"/>
                    <a:gd name="T42" fmla="*/ 98 w 103"/>
                    <a:gd name="T43" fmla="*/ 16 h 116"/>
                    <a:gd name="T44" fmla="*/ 91 w 103"/>
                    <a:gd name="T45" fmla="*/ 7 h 116"/>
                    <a:gd name="T46" fmla="*/ 70 w 103"/>
                    <a:gd name="T47" fmla="*/ 0 h 116"/>
                    <a:gd name="T48" fmla="*/ 48 w 103"/>
                    <a:gd name="T49" fmla="*/ 0 h 116"/>
                    <a:gd name="T50" fmla="*/ 39 w 103"/>
                    <a:gd name="T51" fmla="*/ 1 h 116"/>
                    <a:gd name="T52" fmla="*/ 18 w 103"/>
                    <a:gd name="T53" fmla="*/ 7 h 116"/>
                    <a:gd name="T54" fmla="*/ 5 w 103"/>
                    <a:gd name="T55" fmla="*/ 14 h 116"/>
                    <a:gd name="T56" fmla="*/ 0 w 103"/>
                    <a:gd name="T57" fmla="*/ 25 h 116"/>
                    <a:gd name="T58" fmla="*/ 6 w 103"/>
                    <a:gd name="T59" fmla="*/ 33 h 11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3"/>
                    <a:gd name="T91" fmla="*/ 0 h 116"/>
                    <a:gd name="T92" fmla="*/ 103 w 103"/>
                    <a:gd name="T93" fmla="*/ 116 h 11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3" h="116">
                      <a:moveTo>
                        <a:pt x="6" y="33"/>
                      </a:moveTo>
                      <a:lnTo>
                        <a:pt x="11" y="39"/>
                      </a:lnTo>
                      <a:lnTo>
                        <a:pt x="10" y="50"/>
                      </a:lnTo>
                      <a:lnTo>
                        <a:pt x="9" y="65"/>
                      </a:lnTo>
                      <a:lnTo>
                        <a:pt x="13" y="62"/>
                      </a:lnTo>
                      <a:lnTo>
                        <a:pt x="19" y="65"/>
                      </a:lnTo>
                      <a:lnTo>
                        <a:pt x="19" y="72"/>
                      </a:lnTo>
                      <a:lnTo>
                        <a:pt x="24" y="84"/>
                      </a:lnTo>
                      <a:lnTo>
                        <a:pt x="31" y="97"/>
                      </a:lnTo>
                      <a:lnTo>
                        <a:pt x="30" y="109"/>
                      </a:lnTo>
                      <a:lnTo>
                        <a:pt x="48" y="108"/>
                      </a:lnTo>
                      <a:lnTo>
                        <a:pt x="57" y="115"/>
                      </a:lnTo>
                      <a:lnTo>
                        <a:pt x="63" y="111"/>
                      </a:lnTo>
                      <a:lnTo>
                        <a:pt x="76" y="113"/>
                      </a:lnTo>
                      <a:lnTo>
                        <a:pt x="77" y="108"/>
                      </a:lnTo>
                      <a:lnTo>
                        <a:pt x="87" y="99"/>
                      </a:lnTo>
                      <a:lnTo>
                        <a:pt x="94" y="86"/>
                      </a:lnTo>
                      <a:lnTo>
                        <a:pt x="96" y="72"/>
                      </a:lnTo>
                      <a:lnTo>
                        <a:pt x="100" y="62"/>
                      </a:lnTo>
                      <a:lnTo>
                        <a:pt x="102" y="48"/>
                      </a:lnTo>
                      <a:lnTo>
                        <a:pt x="101" y="33"/>
                      </a:lnTo>
                      <a:lnTo>
                        <a:pt x="98" y="16"/>
                      </a:lnTo>
                      <a:lnTo>
                        <a:pt x="91" y="7"/>
                      </a:lnTo>
                      <a:lnTo>
                        <a:pt x="70" y="0"/>
                      </a:lnTo>
                      <a:lnTo>
                        <a:pt x="48" y="0"/>
                      </a:lnTo>
                      <a:lnTo>
                        <a:pt x="39" y="1"/>
                      </a:lnTo>
                      <a:lnTo>
                        <a:pt x="18" y="7"/>
                      </a:lnTo>
                      <a:lnTo>
                        <a:pt x="5" y="14"/>
                      </a:lnTo>
                      <a:lnTo>
                        <a:pt x="0" y="25"/>
                      </a:lnTo>
                      <a:lnTo>
                        <a:pt x="6" y="33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7" name="Freeform 66"/>
                <p:cNvSpPr>
                  <a:spLocks/>
                </p:cNvSpPr>
                <p:nvPr/>
              </p:nvSpPr>
              <p:spPr bwMode="auto">
                <a:xfrm>
                  <a:off x="1458" y="1752"/>
                  <a:ext cx="96" cy="48"/>
                </a:xfrm>
                <a:custGeom>
                  <a:avLst/>
                  <a:gdLst>
                    <a:gd name="T0" fmla="*/ 0 w 96"/>
                    <a:gd name="T1" fmla="*/ 20 h 48"/>
                    <a:gd name="T2" fmla="*/ 7 w 96"/>
                    <a:gd name="T3" fmla="*/ 30 h 48"/>
                    <a:gd name="T4" fmla="*/ 14 w 96"/>
                    <a:gd name="T5" fmla="*/ 34 h 48"/>
                    <a:gd name="T6" fmla="*/ 28 w 96"/>
                    <a:gd name="T7" fmla="*/ 41 h 48"/>
                    <a:gd name="T8" fmla="*/ 20 w 96"/>
                    <a:gd name="T9" fmla="*/ 34 h 48"/>
                    <a:gd name="T10" fmla="*/ 17 w 96"/>
                    <a:gd name="T11" fmla="*/ 28 h 48"/>
                    <a:gd name="T12" fmla="*/ 24 w 96"/>
                    <a:gd name="T13" fmla="*/ 34 h 48"/>
                    <a:gd name="T14" fmla="*/ 32 w 96"/>
                    <a:gd name="T15" fmla="*/ 40 h 48"/>
                    <a:gd name="T16" fmla="*/ 34 w 96"/>
                    <a:gd name="T17" fmla="*/ 37 h 48"/>
                    <a:gd name="T18" fmla="*/ 36 w 96"/>
                    <a:gd name="T19" fmla="*/ 33 h 48"/>
                    <a:gd name="T20" fmla="*/ 42 w 96"/>
                    <a:gd name="T21" fmla="*/ 28 h 48"/>
                    <a:gd name="T22" fmla="*/ 43 w 96"/>
                    <a:gd name="T23" fmla="*/ 34 h 48"/>
                    <a:gd name="T24" fmla="*/ 38 w 96"/>
                    <a:gd name="T25" fmla="*/ 43 h 48"/>
                    <a:gd name="T26" fmla="*/ 48 w 96"/>
                    <a:gd name="T27" fmla="*/ 36 h 48"/>
                    <a:gd name="T28" fmla="*/ 53 w 96"/>
                    <a:gd name="T29" fmla="*/ 27 h 48"/>
                    <a:gd name="T30" fmla="*/ 53 w 96"/>
                    <a:gd name="T31" fmla="*/ 36 h 48"/>
                    <a:gd name="T32" fmla="*/ 50 w 96"/>
                    <a:gd name="T33" fmla="*/ 43 h 48"/>
                    <a:gd name="T34" fmla="*/ 60 w 96"/>
                    <a:gd name="T35" fmla="*/ 36 h 48"/>
                    <a:gd name="T36" fmla="*/ 62 w 96"/>
                    <a:gd name="T37" fmla="*/ 27 h 48"/>
                    <a:gd name="T38" fmla="*/ 65 w 96"/>
                    <a:gd name="T39" fmla="*/ 33 h 48"/>
                    <a:gd name="T40" fmla="*/ 60 w 96"/>
                    <a:gd name="T41" fmla="*/ 41 h 48"/>
                    <a:gd name="T42" fmla="*/ 56 w 96"/>
                    <a:gd name="T43" fmla="*/ 47 h 48"/>
                    <a:gd name="T44" fmla="*/ 63 w 96"/>
                    <a:gd name="T45" fmla="*/ 41 h 48"/>
                    <a:gd name="T46" fmla="*/ 67 w 96"/>
                    <a:gd name="T47" fmla="*/ 35 h 48"/>
                    <a:gd name="T48" fmla="*/ 69 w 96"/>
                    <a:gd name="T49" fmla="*/ 27 h 48"/>
                    <a:gd name="T50" fmla="*/ 71 w 96"/>
                    <a:gd name="T51" fmla="*/ 37 h 48"/>
                    <a:gd name="T52" fmla="*/ 68 w 96"/>
                    <a:gd name="T53" fmla="*/ 47 h 48"/>
                    <a:gd name="T54" fmla="*/ 75 w 96"/>
                    <a:gd name="T55" fmla="*/ 40 h 48"/>
                    <a:gd name="T56" fmla="*/ 78 w 96"/>
                    <a:gd name="T57" fmla="*/ 33 h 48"/>
                    <a:gd name="T58" fmla="*/ 79 w 96"/>
                    <a:gd name="T59" fmla="*/ 38 h 48"/>
                    <a:gd name="T60" fmla="*/ 79 w 96"/>
                    <a:gd name="T61" fmla="*/ 44 h 48"/>
                    <a:gd name="T62" fmla="*/ 82 w 96"/>
                    <a:gd name="T63" fmla="*/ 38 h 48"/>
                    <a:gd name="T64" fmla="*/ 82 w 96"/>
                    <a:gd name="T65" fmla="*/ 32 h 48"/>
                    <a:gd name="T66" fmla="*/ 85 w 96"/>
                    <a:gd name="T67" fmla="*/ 38 h 48"/>
                    <a:gd name="T68" fmla="*/ 86 w 96"/>
                    <a:gd name="T69" fmla="*/ 43 h 48"/>
                    <a:gd name="T70" fmla="*/ 87 w 96"/>
                    <a:gd name="T71" fmla="*/ 39 h 48"/>
                    <a:gd name="T72" fmla="*/ 88 w 96"/>
                    <a:gd name="T73" fmla="*/ 34 h 48"/>
                    <a:gd name="T74" fmla="*/ 92 w 96"/>
                    <a:gd name="T75" fmla="*/ 36 h 48"/>
                    <a:gd name="T76" fmla="*/ 95 w 96"/>
                    <a:gd name="T77" fmla="*/ 43 h 48"/>
                    <a:gd name="T78" fmla="*/ 95 w 96"/>
                    <a:gd name="T79" fmla="*/ 33 h 48"/>
                    <a:gd name="T80" fmla="*/ 92 w 96"/>
                    <a:gd name="T81" fmla="*/ 18 h 48"/>
                    <a:gd name="T82" fmla="*/ 86 w 96"/>
                    <a:gd name="T83" fmla="*/ 10 h 48"/>
                    <a:gd name="T84" fmla="*/ 74 w 96"/>
                    <a:gd name="T85" fmla="*/ 4 h 48"/>
                    <a:gd name="T86" fmla="*/ 55 w 96"/>
                    <a:gd name="T87" fmla="*/ 2 h 48"/>
                    <a:gd name="T88" fmla="*/ 45 w 96"/>
                    <a:gd name="T89" fmla="*/ 0 h 48"/>
                    <a:gd name="T90" fmla="*/ 33 w 96"/>
                    <a:gd name="T91" fmla="*/ 4 h 48"/>
                    <a:gd name="T92" fmla="*/ 52 w 96"/>
                    <a:gd name="T93" fmla="*/ 5 h 48"/>
                    <a:gd name="T94" fmla="*/ 58 w 96"/>
                    <a:gd name="T95" fmla="*/ 8 h 48"/>
                    <a:gd name="T96" fmla="*/ 48 w 96"/>
                    <a:gd name="T97" fmla="*/ 8 h 48"/>
                    <a:gd name="T98" fmla="*/ 38 w 96"/>
                    <a:gd name="T99" fmla="*/ 6 h 48"/>
                    <a:gd name="T100" fmla="*/ 29 w 96"/>
                    <a:gd name="T101" fmla="*/ 5 h 48"/>
                    <a:gd name="T102" fmla="*/ 22 w 96"/>
                    <a:gd name="T103" fmla="*/ 8 h 48"/>
                    <a:gd name="T104" fmla="*/ 31 w 96"/>
                    <a:gd name="T105" fmla="*/ 11 h 48"/>
                    <a:gd name="T106" fmla="*/ 14 w 96"/>
                    <a:gd name="T107" fmla="*/ 10 h 48"/>
                    <a:gd name="T108" fmla="*/ 6 w 96"/>
                    <a:gd name="T109" fmla="*/ 12 h 48"/>
                    <a:gd name="T110" fmla="*/ 0 w 96"/>
                    <a:gd name="T111" fmla="*/ 20 h 4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6"/>
                    <a:gd name="T169" fmla="*/ 0 h 48"/>
                    <a:gd name="T170" fmla="*/ 96 w 96"/>
                    <a:gd name="T171" fmla="*/ 48 h 4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6" h="48">
                      <a:moveTo>
                        <a:pt x="0" y="20"/>
                      </a:moveTo>
                      <a:lnTo>
                        <a:pt x="7" y="30"/>
                      </a:lnTo>
                      <a:lnTo>
                        <a:pt x="14" y="34"/>
                      </a:lnTo>
                      <a:lnTo>
                        <a:pt x="28" y="41"/>
                      </a:lnTo>
                      <a:lnTo>
                        <a:pt x="20" y="34"/>
                      </a:lnTo>
                      <a:lnTo>
                        <a:pt x="17" y="28"/>
                      </a:lnTo>
                      <a:lnTo>
                        <a:pt x="24" y="34"/>
                      </a:lnTo>
                      <a:lnTo>
                        <a:pt x="32" y="40"/>
                      </a:lnTo>
                      <a:lnTo>
                        <a:pt x="34" y="37"/>
                      </a:lnTo>
                      <a:lnTo>
                        <a:pt x="36" y="33"/>
                      </a:lnTo>
                      <a:lnTo>
                        <a:pt x="42" y="28"/>
                      </a:lnTo>
                      <a:lnTo>
                        <a:pt x="43" y="34"/>
                      </a:lnTo>
                      <a:lnTo>
                        <a:pt x="38" y="43"/>
                      </a:lnTo>
                      <a:lnTo>
                        <a:pt x="48" y="36"/>
                      </a:lnTo>
                      <a:lnTo>
                        <a:pt x="53" y="27"/>
                      </a:lnTo>
                      <a:lnTo>
                        <a:pt x="53" y="36"/>
                      </a:lnTo>
                      <a:lnTo>
                        <a:pt x="50" y="43"/>
                      </a:lnTo>
                      <a:lnTo>
                        <a:pt x="60" y="36"/>
                      </a:lnTo>
                      <a:lnTo>
                        <a:pt x="62" y="27"/>
                      </a:lnTo>
                      <a:lnTo>
                        <a:pt x="65" y="33"/>
                      </a:lnTo>
                      <a:lnTo>
                        <a:pt x="60" y="41"/>
                      </a:lnTo>
                      <a:lnTo>
                        <a:pt x="56" y="47"/>
                      </a:lnTo>
                      <a:lnTo>
                        <a:pt x="63" y="41"/>
                      </a:lnTo>
                      <a:lnTo>
                        <a:pt x="67" y="35"/>
                      </a:lnTo>
                      <a:lnTo>
                        <a:pt x="69" y="27"/>
                      </a:lnTo>
                      <a:lnTo>
                        <a:pt x="71" y="37"/>
                      </a:lnTo>
                      <a:lnTo>
                        <a:pt x="68" y="47"/>
                      </a:lnTo>
                      <a:lnTo>
                        <a:pt x="75" y="40"/>
                      </a:lnTo>
                      <a:lnTo>
                        <a:pt x="78" y="33"/>
                      </a:lnTo>
                      <a:lnTo>
                        <a:pt x="79" y="38"/>
                      </a:lnTo>
                      <a:lnTo>
                        <a:pt x="79" y="44"/>
                      </a:lnTo>
                      <a:lnTo>
                        <a:pt x="82" y="38"/>
                      </a:lnTo>
                      <a:lnTo>
                        <a:pt x="82" y="32"/>
                      </a:lnTo>
                      <a:lnTo>
                        <a:pt x="85" y="38"/>
                      </a:lnTo>
                      <a:lnTo>
                        <a:pt x="86" y="43"/>
                      </a:lnTo>
                      <a:lnTo>
                        <a:pt x="87" y="39"/>
                      </a:lnTo>
                      <a:lnTo>
                        <a:pt x="88" y="34"/>
                      </a:lnTo>
                      <a:lnTo>
                        <a:pt x="92" y="36"/>
                      </a:lnTo>
                      <a:lnTo>
                        <a:pt x="95" y="43"/>
                      </a:lnTo>
                      <a:lnTo>
                        <a:pt x="95" y="33"/>
                      </a:lnTo>
                      <a:lnTo>
                        <a:pt x="92" y="18"/>
                      </a:lnTo>
                      <a:lnTo>
                        <a:pt x="86" y="10"/>
                      </a:lnTo>
                      <a:lnTo>
                        <a:pt x="74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4"/>
                      </a:lnTo>
                      <a:lnTo>
                        <a:pt x="52" y="5"/>
                      </a:lnTo>
                      <a:lnTo>
                        <a:pt x="58" y="8"/>
                      </a:lnTo>
                      <a:lnTo>
                        <a:pt x="48" y="8"/>
                      </a:lnTo>
                      <a:lnTo>
                        <a:pt x="38" y="6"/>
                      </a:lnTo>
                      <a:lnTo>
                        <a:pt x="29" y="5"/>
                      </a:lnTo>
                      <a:lnTo>
                        <a:pt x="22" y="8"/>
                      </a:lnTo>
                      <a:lnTo>
                        <a:pt x="31" y="11"/>
                      </a:lnTo>
                      <a:lnTo>
                        <a:pt x="14" y="10"/>
                      </a:lnTo>
                      <a:lnTo>
                        <a:pt x="6" y="12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603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5" name="Group 67"/>
              <p:cNvGrpSpPr>
                <a:grpSpLocks/>
              </p:cNvGrpSpPr>
              <p:nvPr/>
            </p:nvGrpSpPr>
            <p:grpSpPr bwMode="auto">
              <a:xfrm>
                <a:off x="1386" y="2181"/>
                <a:ext cx="239" cy="583"/>
                <a:chOff x="1386" y="2181"/>
                <a:chExt cx="239" cy="583"/>
              </a:xfrm>
            </p:grpSpPr>
            <p:sp>
              <p:nvSpPr>
                <p:cNvPr id="10351" name="Freeform 68"/>
                <p:cNvSpPr>
                  <a:spLocks/>
                </p:cNvSpPr>
                <p:nvPr/>
              </p:nvSpPr>
              <p:spPr bwMode="auto">
                <a:xfrm>
                  <a:off x="1386" y="2181"/>
                  <a:ext cx="239" cy="583"/>
                </a:xfrm>
                <a:custGeom>
                  <a:avLst/>
                  <a:gdLst>
                    <a:gd name="T0" fmla="*/ 76 w 239"/>
                    <a:gd name="T1" fmla="*/ 29 h 583"/>
                    <a:gd name="T2" fmla="*/ 165 w 239"/>
                    <a:gd name="T3" fmla="*/ 25 h 583"/>
                    <a:gd name="T4" fmla="*/ 217 w 239"/>
                    <a:gd name="T5" fmla="*/ 0 h 583"/>
                    <a:gd name="T6" fmla="*/ 224 w 239"/>
                    <a:gd name="T7" fmla="*/ 27 h 583"/>
                    <a:gd name="T8" fmla="*/ 230 w 239"/>
                    <a:gd name="T9" fmla="*/ 56 h 583"/>
                    <a:gd name="T10" fmla="*/ 238 w 239"/>
                    <a:gd name="T11" fmla="*/ 104 h 583"/>
                    <a:gd name="T12" fmla="*/ 231 w 239"/>
                    <a:gd name="T13" fmla="*/ 148 h 583"/>
                    <a:gd name="T14" fmla="*/ 228 w 239"/>
                    <a:gd name="T15" fmla="*/ 174 h 583"/>
                    <a:gd name="T16" fmla="*/ 215 w 239"/>
                    <a:gd name="T17" fmla="*/ 279 h 583"/>
                    <a:gd name="T18" fmla="*/ 209 w 239"/>
                    <a:gd name="T19" fmla="*/ 311 h 583"/>
                    <a:gd name="T20" fmla="*/ 207 w 239"/>
                    <a:gd name="T21" fmla="*/ 335 h 583"/>
                    <a:gd name="T22" fmla="*/ 206 w 239"/>
                    <a:gd name="T23" fmla="*/ 365 h 583"/>
                    <a:gd name="T24" fmla="*/ 203 w 239"/>
                    <a:gd name="T25" fmla="*/ 430 h 583"/>
                    <a:gd name="T26" fmla="*/ 188 w 239"/>
                    <a:gd name="T27" fmla="*/ 504 h 583"/>
                    <a:gd name="T28" fmla="*/ 187 w 239"/>
                    <a:gd name="T29" fmla="*/ 557 h 583"/>
                    <a:gd name="T30" fmla="*/ 143 w 239"/>
                    <a:gd name="T31" fmla="*/ 566 h 583"/>
                    <a:gd name="T32" fmla="*/ 115 w 239"/>
                    <a:gd name="T33" fmla="*/ 520 h 583"/>
                    <a:gd name="T34" fmla="*/ 117 w 239"/>
                    <a:gd name="T35" fmla="*/ 452 h 583"/>
                    <a:gd name="T36" fmla="*/ 124 w 239"/>
                    <a:gd name="T37" fmla="*/ 394 h 583"/>
                    <a:gd name="T38" fmla="*/ 123 w 239"/>
                    <a:gd name="T39" fmla="*/ 341 h 583"/>
                    <a:gd name="T40" fmla="*/ 123 w 239"/>
                    <a:gd name="T41" fmla="*/ 303 h 583"/>
                    <a:gd name="T42" fmla="*/ 123 w 239"/>
                    <a:gd name="T43" fmla="*/ 189 h 583"/>
                    <a:gd name="T44" fmla="*/ 95 w 239"/>
                    <a:gd name="T45" fmla="*/ 325 h 583"/>
                    <a:gd name="T46" fmla="*/ 91 w 239"/>
                    <a:gd name="T47" fmla="*/ 358 h 583"/>
                    <a:gd name="T48" fmla="*/ 98 w 239"/>
                    <a:gd name="T49" fmla="*/ 401 h 583"/>
                    <a:gd name="T50" fmla="*/ 94 w 239"/>
                    <a:gd name="T51" fmla="*/ 483 h 583"/>
                    <a:gd name="T52" fmla="*/ 96 w 239"/>
                    <a:gd name="T53" fmla="*/ 571 h 583"/>
                    <a:gd name="T54" fmla="*/ 61 w 239"/>
                    <a:gd name="T55" fmla="*/ 582 h 583"/>
                    <a:gd name="T56" fmla="*/ 19 w 239"/>
                    <a:gd name="T57" fmla="*/ 559 h 583"/>
                    <a:gd name="T58" fmla="*/ 22 w 239"/>
                    <a:gd name="T59" fmla="*/ 501 h 583"/>
                    <a:gd name="T60" fmla="*/ 11 w 239"/>
                    <a:gd name="T61" fmla="*/ 394 h 583"/>
                    <a:gd name="T62" fmla="*/ 0 w 239"/>
                    <a:gd name="T63" fmla="*/ 335 h 583"/>
                    <a:gd name="T64" fmla="*/ 5 w 239"/>
                    <a:gd name="T65" fmla="*/ 258 h 583"/>
                    <a:gd name="T66" fmla="*/ 7 w 239"/>
                    <a:gd name="T67" fmla="*/ 185 h 583"/>
                    <a:gd name="T68" fmla="*/ 19 w 239"/>
                    <a:gd name="T69" fmla="*/ 124 h 583"/>
                    <a:gd name="T70" fmla="*/ 23 w 239"/>
                    <a:gd name="T71" fmla="*/ 93 h 583"/>
                    <a:gd name="T72" fmla="*/ 26 w 239"/>
                    <a:gd name="T73" fmla="*/ 61 h 583"/>
                    <a:gd name="T74" fmla="*/ 35 w 239"/>
                    <a:gd name="T75" fmla="*/ 24 h 58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39"/>
                    <a:gd name="T115" fmla="*/ 0 h 583"/>
                    <a:gd name="T116" fmla="*/ 239 w 239"/>
                    <a:gd name="T117" fmla="*/ 583 h 58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39" h="583">
                      <a:moveTo>
                        <a:pt x="35" y="24"/>
                      </a:moveTo>
                      <a:lnTo>
                        <a:pt x="76" y="29"/>
                      </a:lnTo>
                      <a:lnTo>
                        <a:pt x="115" y="31"/>
                      </a:lnTo>
                      <a:lnTo>
                        <a:pt x="165" y="25"/>
                      </a:lnTo>
                      <a:lnTo>
                        <a:pt x="203" y="11"/>
                      </a:lnTo>
                      <a:lnTo>
                        <a:pt x="217" y="0"/>
                      </a:lnTo>
                      <a:lnTo>
                        <a:pt x="219" y="18"/>
                      </a:lnTo>
                      <a:lnTo>
                        <a:pt x="224" y="27"/>
                      </a:lnTo>
                      <a:lnTo>
                        <a:pt x="223" y="40"/>
                      </a:lnTo>
                      <a:lnTo>
                        <a:pt x="230" y="56"/>
                      </a:lnTo>
                      <a:lnTo>
                        <a:pt x="236" y="77"/>
                      </a:lnTo>
                      <a:lnTo>
                        <a:pt x="238" y="104"/>
                      </a:lnTo>
                      <a:lnTo>
                        <a:pt x="235" y="131"/>
                      </a:lnTo>
                      <a:lnTo>
                        <a:pt x="231" y="148"/>
                      </a:lnTo>
                      <a:lnTo>
                        <a:pt x="227" y="161"/>
                      </a:lnTo>
                      <a:lnTo>
                        <a:pt x="228" y="174"/>
                      </a:lnTo>
                      <a:lnTo>
                        <a:pt x="224" y="185"/>
                      </a:lnTo>
                      <a:lnTo>
                        <a:pt x="215" y="279"/>
                      </a:lnTo>
                      <a:lnTo>
                        <a:pt x="215" y="297"/>
                      </a:lnTo>
                      <a:lnTo>
                        <a:pt x="209" y="311"/>
                      </a:lnTo>
                      <a:lnTo>
                        <a:pt x="212" y="323"/>
                      </a:lnTo>
                      <a:lnTo>
                        <a:pt x="207" y="335"/>
                      </a:lnTo>
                      <a:lnTo>
                        <a:pt x="209" y="348"/>
                      </a:lnTo>
                      <a:lnTo>
                        <a:pt x="206" y="365"/>
                      </a:lnTo>
                      <a:lnTo>
                        <a:pt x="208" y="396"/>
                      </a:lnTo>
                      <a:lnTo>
                        <a:pt x="203" y="430"/>
                      </a:lnTo>
                      <a:lnTo>
                        <a:pt x="195" y="463"/>
                      </a:lnTo>
                      <a:lnTo>
                        <a:pt x="188" y="504"/>
                      </a:lnTo>
                      <a:lnTo>
                        <a:pt x="191" y="522"/>
                      </a:lnTo>
                      <a:lnTo>
                        <a:pt x="187" y="557"/>
                      </a:lnTo>
                      <a:lnTo>
                        <a:pt x="161" y="567"/>
                      </a:lnTo>
                      <a:lnTo>
                        <a:pt x="143" y="566"/>
                      </a:lnTo>
                      <a:lnTo>
                        <a:pt x="119" y="560"/>
                      </a:lnTo>
                      <a:lnTo>
                        <a:pt x="115" y="520"/>
                      </a:lnTo>
                      <a:lnTo>
                        <a:pt x="120" y="494"/>
                      </a:lnTo>
                      <a:lnTo>
                        <a:pt x="117" y="452"/>
                      </a:lnTo>
                      <a:lnTo>
                        <a:pt x="120" y="425"/>
                      </a:lnTo>
                      <a:lnTo>
                        <a:pt x="124" y="394"/>
                      </a:lnTo>
                      <a:lnTo>
                        <a:pt x="120" y="373"/>
                      </a:lnTo>
                      <a:lnTo>
                        <a:pt x="123" y="341"/>
                      </a:lnTo>
                      <a:lnTo>
                        <a:pt x="120" y="328"/>
                      </a:lnTo>
                      <a:lnTo>
                        <a:pt x="123" y="303"/>
                      </a:lnTo>
                      <a:lnTo>
                        <a:pt x="120" y="279"/>
                      </a:lnTo>
                      <a:lnTo>
                        <a:pt x="123" y="189"/>
                      </a:lnTo>
                      <a:lnTo>
                        <a:pt x="102" y="307"/>
                      </a:lnTo>
                      <a:lnTo>
                        <a:pt x="95" y="325"/>
                      </a:lnTo>
                      <a:lnTo>
                        <a:pt x="95" y="341"/>
                      </a:lnTo>
                      <a:lnTo>
                        <a:pt x="91" y="358"/>
                      </a:lnTo>
                      <a:lnTo>
                        <a:pt x="96" y="375"/>
                      </a:lnTo>
                      <a:lnTo>
                        <a:pt x="98" y="401"/>
                      </a:lnTo>
                      <a:lnTo>
                        <a:pt x="99" y="430"/>
                      </a:lnTo>
                      <a:lnTo>
                        <a:pt x="94" y="483"/>
                      </a:lnTo>
                      <a:lnTo>
                        <a:pt x="98" y="506"/>
                      </a:lnTo>
                      <a:lnTo>
                        <a:pt x="96" y="571"/>
                      </a:lnTo>
                      <a:lnTo>
                        <a:pt x="86" y="580"/>
                      </a:lnTo>
                      <a:lnTo>
                        <a:pt x="61" y="582"/>
                      </a:lnTo>
                      <a:lnTo>
                        <a:pt x="30" y="570"/>
                      </a:lnTo>
                      <a:lnTo>
                        <a:pt x="19" y="559"/>
                      </a:lnTo>
                      <a:lnTo>
                        <a:pt x="18" y="523"/>
                      </a:lnTo>
                      <a:lnTo>
                        <a:pt x="22" y="501"/>
                      </a:lnTo>
                      <a:lnTo>
                        <a:pt x="14" y="451"/>
                      </a:lnTo>
                      <a:lnTo>
                        <a:pt x="11" y="394"/>
                      </a:lnTo>
                      <a:lnTo>
                        <a:pt x="3" y="363"/>
                      </a:lnTo>
                      <a:lnTo>
                        <a:pt x="0" y="335"/>
                      </a:lnTo>
                      <a:lnTo>
                        <a:pt x="6" y="302"/>
                      </a:lnTo>
                      <a:lnTo>
                        <a:pt x="5" y="258"/>
                      </a:lnTo>
                      <a:lnTo>
                        <a:pt x="5" y="210"/>
                      </a:lnTo>
                      <a:lnTo>
                        <a:pt x="7" y="185"/>
                      </a:lnTo>
                      <a:lnTo>
                        <a:pt x="11" y="160"/>
                      </a:lnTo>
                      <a:lnTo>
                        <a:pt x="19" y="124"/>
                      </a:lnTo>
                      <a:lnTo>
                        <a:pt x="19" y="106"/>
                      </a:lnTo>
                      <a:lnTo>
                        <a:pt x="23" y="93"/>
                      </a:lnTo>
                      <a:lnTo>
                        <a:pt x="27" y="75"/>
                      </a:lnTo>
                      <a:lnTo>
                        <a:pt x="26" y="61"/>
                      </a:lnTo>
                      <a:lnTo>
                        <a:pt x="34" y="46"/>
                      </a:lnTo>
                      <a:lnTo>
                        <a:pt x="35" y="24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2" name="Freeform 69"/>
                <p:cNvSpPr>
                  <a:spLocks/>
                </p:cNvSpPr>
                <p:nvPr/>
              </p:nvSpPr>
              <p:spPr bwMode="auto">
                <a:xfrm>
                  <a:off x="1397" y="2196"/>
                  <a:ext cx="218" cy="558"/>
                </a:xfrm>
                <a:custGeom>
                  <a:avLst/>
                  <a:gdLst>
                    <a:gd name="T0" fmla="*/ 39 w 218"/>
                    <a:gd name="T1" fmla="*/ 27 h 558"/>
                    <a:gd name="T2" fmla="*/ 27 w 218"/>
                    <a:gd name="T3" fmla="*/ 50 h 558"/>
                    <a:gd name="T4" fmla="*/ 22 w 218"/>
                    <a:gd name="T5" fmla="*/ 109 h 558"/>
                    <a:gd name="T6" fmla="*/ 3 w 218"/>
                    <a:gd name="T7" fmla="*/ 243 h 558"/>
                    <a:gd name="T8" fmla="*/ 0 w 218"/>
                    <a:gd name="T9" fmla="*/ 322 h 558"/>
                    <a:gd name="T10" fmla="*/ 4 w 218"/>
                    <a:gd name="T11" fmla="*/ 397 h 558"/>
                    <a:gd name="T12" fmla="*/ 10 w 218"/>
                    <a:gd name="T13" fmla="*/ 505 h 558"/>
                    <a:gd name="T14" fmla="*/ 51 w 218"/>
                    <a:gd name="T15" fmla="*/ 557 h 558"/>
                    <a:gd name="T16" fmla="*/ 75 w 218"/>
                    <a:gd name="T17" fmla="*/ 468 h 558"/>
                    <a:gd name="T18" fmla="*/ 52 w 218"/>
                    <a:gd name="T19" fmla="*/ 356 h 558"/>
                    <a:gd name="T20" fmla="*/ 39 w 218"/>
                    <a:gd name="T21" fmla="*/ 355 h 558"/>
                    <a:gd name="T22" fmla="*/ 52 w 218"/>
                    <a:gd name="T23" fmla="*/ 345 h 558"/>
                    <a:gd name="T24" fmla="*/ 16 w 218"/>
                    <a:gd name="T25" fmla="*/ 343 h 558"/>
                    <a:gd name="T26" fmla="*/ 77 w 218"/>
                    <a:gd name="T27" fmla="*/ 331 h 558"/>
                    <a:gd name="T28" fmla="*/ 18 w 218"/>
                    <a:gd name="T29" fmla="*/ 331 h 558"/>
                    <a:gd name="T30" fmla="*/ 49 w 218"/>
                    <a:gd name="T31" fmla="*/ 321 h 558"/>
                    <a:gd name="T32" fmla="*/ 57 w 218"/>
                    <a:gd name="T33" fmla="*/ 316 h 558"/>
                    <a:gd name="T34" fmla="*/ 41 w 218"/>
                    <a:gd name="T35" fmla="*/ 280 h 558"/>
                    <a:gd name="T36" fmla="*/ 37 w 218"/>
                    <a:gd name="T37" fmla="*/ 267 h 558"/>
                    <a:gd name="T38" fmla="*/ 81 w 218"/>
                    <a:gd name="T39" fmla="*/ 289 h 558"/>
                    <a:gd name="T40" fmla="*/ 99 w 218"/>
                    <a:gd name="T41" fmla="*/ 182 h 558"/>
                    <a:gd name="T42" fmla="*/ 115 w 218"/>
                    <a:gd name="T43" fmla="*/ 174 h 558"/>
                    <a:gd name="T44" fmla="*/ 116 w 218"/>
                    <a:gd name="T45" fmla="*/ 276 h 558"/>
                    <a:gd name="T46" fmla="*/ 115 w 218"/>
                    <a:gd name="T47" fmla="*/ 285 h 558"/>
                    <a:gd name="T48" fmla="*/ 132 w 218"/>
                    <a:gd name="T49" fmla="*/ 302 h 558"/>
                    <a:gd name="T50" fmla="*/ 130 w 218"/>
                    <a:gd name="T51" fmla="*/ 317 h 558"/>
                    <a:gd name="T52" fmla="*/ 138 w 218"/>
                    <a:gd name="T53" fmla="*/ 319 h 558"/>
                    <a:gd name="T54" fmla="*/ 111 w 218"/>
                    <a:gd name="T55" fmla="*/ 357 h 558"/>
                    <a:gd name="T56" fmla="*/ 106 w 218"/>
                    <a:gd name="T57" fmla="*/ 427 h 558"/>
                    <a:gd name="T58" fmla="*/ 110 w 218"/>
                    <a:gd name="T59" fmla="*/ 535 h 558"/>
                    <a:gd name="T60" fmla="*/ 168 w 218"/>
                    <a:gd name="T61" fmla="*/ 531 h 558"/>
                    <a:gd name="T62" fmla="*/ 182 w 218"/>
                    <a:gd name="T63" fmla="*/ 409 h 558"/>
                    <a:gd name="T64" fmla="*/ 184 w 218"/>
                    <a:gd name="T65" fmla="*/ 348 h 558"/>
                    <a:gd name="T66" fmla="*/ 140 w 218"/>
                    <a:gd name="T67" fmla="*/ 346 h 558"/>
                    <a:gd name="T68" fmla="*/ 183 w 218"/>
                    <a:gd name="T69" fmla="*/ 321 h 558"/>
                    <a:gd name="T70" fmla="*/ 193 w 218"/>
                    <a:gd name="T71" fmla="*/ 281 h 558"/>
                    <a:gd name="T72" fmla="*/ 207 w 218"/>
                    <a:gd name="T73" fmla="*/ 158 h 558"/>
                    <a:gd name="T74" fmla="*/ 213 w 218"/>
                    <a:gd name="T75" fmla="*/ 110 h 558"/>
                    <a:gd name="T76" fmla="*/ 212 w 218"/>
                    <a:gd name="T77" fmla="*/ 46 h 558"/>
                    <a:gd name="T78" fmla="*/ 193 w 218"/>
                    <a:gd name="T79" fmla="*/ 14 h 558"/>
                    <a:gd name="T80" fmla="*/ 184 w 218"/>
                    <a:gd name="T81" fmla="*/ 17 h 558"/>
                    <a:gd name="T82" fmla="*/ 153 w 218"/>
                    <a:gd name="T83" fmla="*/ 13 h 558"/>
                    <a:gd name="T84" fmla="*/ 128 w 218"/>
                    <a:gd name="T85" fmla="*/ 39 h 558"/>
                    <a:gd name="T86" fmla="*/ 86 w 218"/>
                    <a:gd name="T87" fmla="*/ 22 h 558"/>
                    <a:gd name="T88" fmla="*/ 48 w 218"/>
                    <a:gd name="T89" fmla="*/ 39 h 5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18"/>
                    <a:gd name="T136" fmla="*/ 0 h 558"/>
                    <a:gd name="T137" fmla="*/ 218 w 218"/>
                    <a:gd name="T138" fmla="*/ 558 h 55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18" h="558">
                      <a:moveTo>
                        <a:pt x="46" y="19"/>
                      </a:moveTo>
                      <a:lnTo>
                        <a:pt x="37" y="16"/>
                      </a:lnTo>
                      <a:lnTo>
                        <a:pt x="39" y="27"/>
                      </a:lnTo>
                      <a:lnTo>
                        <a:pt x="38" y="39"/>
                      </a:lnTo>
                      <a:lnTo>
                        <a:pt x="23" y="35"/>
                      </a:lnTo>
                      <a:lnTo>
                        <a:pt x="27" y="50"/>
                      </a:lnTo>
                      <a:lnTo>
                        <a:pt x="25" y="71"/>
                      </a:lnTo>
                      <a:lnTo>
                        <a:pt x="20" y="92"/>
                      </a:lnTo>
                      <a:lnTo>
                        <a:pt x="22" y="109"/>
                      </a:lnTo>
                      <a:lnTo>
                        <a:pt x="12" y="150"/>
                      </a:lnTo>
                      <a:lnTo>
                        <a:pt x="4" y="192"/>
                      </a:lnTo>
                      <a:lnTo>
                        <a:pt x="3" y="243"/>
                      </a:lnTo>
                      <a:lnTo>
                        <a:pt x="4" y="278"/>
                      </a:lnTo>
                      <a:lnTo>
                        <a:pt x="1" y="301"/>
                      </a:lnTo>
                      <a:lnTo>
                        <a:pt x="0" y="322"/>
                      </a:lnTo>
                      <a:lnTo>
                        <a:pt x="9" y="344"/>
                      </a:lnTo>
                      <a:lnTo>
                        <a:pt x="5" y="360"/>
                      </a:lnTo>
                      <a:lnTo>
                        <a:pt x="4" y="397"/>
                      </a:lnTo>
                      <a:lnTo>
                        <a:pt x="9" y="440"/>
                      </a:lnTo>
                      <a:lnTo>
                        <a:pt x="16" y="480"/>
                      </a:lnTo>
                      <a:lnTo>
                        <a:pt x="10" y="505"/>
                      </a:lnTo>
                      <a:lnTo>
                        <a:pt x="12" y="536"/>
                      </a:lnTo>
                      <a:lnTo>
                        <a:pt x="32" y="550"/>
                      </a:lnTo>
                      <a:lnTo>
                        <a:pt x="51" y="557"/>
                      </a:lnTo>
                      <a:lnTo>
                        <a:pt x="78" y="553"/>
                      </a:lnTo>
                      <a:lnTo>
                        <a:pt x="79" y="489"/>
                      </a:lnTo>
                      <a:lnTo>
                        <a:pt x="75" y="468"/>
                      </a:lnTo>
                      <a:lnTo>
                        <a:pt x="79" y="394"/>
                      </a:lnTo>
                      <a:lnTo>
                        <a:pt x="76" y="350"/>
                      </a:lnTo>
                      <a:lnTo>
                        <a:pt x="52" y="356"/>
                      </a:lnTo>
                      <a:lnTo>
                        <a:pt x="31" y="358"/>
                      </a:lnTo>
                      <a:lnTo>
                        <a:pt x="23" y="357"/>
                      </a:lnTo>
                      <a:lnTo>
                        <a:pt x="39" y="355"/>
                      </a:lnTo>
                      <a:lnTo>
                        <a:pt x="63" y="350"/>
                      </a:lnTo>
                      <a:lnTo>
                        <a:pt x="76" y="339"/>
                      </a:lnTo>
                      <a:lnTo>
                        <a:pt x="52" y="345"/>
                      </a:lnTo>
                      <a:lnTo>
                        <a:pt x="32" y="350"/>
                      </a:lnTo>
                      <a:lnTo>
                        <a:pt x="18" y="348"/>
                      </a:lnTo>
                      <a:lnTo>
                        <a:pt x="16" y="343"/>
                      </a:lnTo>
                      <a:lnTo>
                        <a:pt x="24" y="344"/>
                      </a:lnTo>
                      <a:lnTo>
                        <a:pt x="53" y="341"/>
                      </a:lnTo>
                      <a:lnTo>
                        <a:pt x="77" y="331"/>
                      </a:lnTo>
                      <a:lnTo>
                        <a:pt x="58" y="334"/>
                      </a:lnTo>
                      <a:lnTo>
                        <a:pt x="35" y="336"/>
                      </a:lnTo>
                      <a:lnTo>
                        <a:pt x="18" y="331"/>
                      </a:lnTo>
                      <a:lnTo>
                        <a:pt x="68" y="327"/>
                      </a:lnTo>
                      <a:lnTo>
                        <a:pt x="76" y="321"/>
                      </a:lnTo>
                      <a:lnTo>
                        <a:pt x="49" y="321"/>
                      </a:lnTo>
                      <a:lnTo>
                        <a:pt x="23" y="318"/>
                      </a:lnTo>
                      <a:lnTo>
                        <a:pt x="18" y="312"/>
                      </a:lnTo>
                      <a:lnTo>
                        <a:pt x="57" y="316"/>
                      </a:lnTo>
                      <a:lnTo>
                        <a:pt x="78" y="311"/>
                      </a:lnTo>
                      <a:lnTo>
                        <a:pt x="57" y="296"/>
                      </a:lnTo>
                      <a:lnTo>
                        <a:pt x="41" y="280"/>
                      </a:lnTo>
                      <a:lnTo>
                        <a:pt x="28" y="261"/>
                      </a:lnTo>
                      <a:lnTo>
                        <a:pt x="22" y="248"/>
                      </a:lnTo>
                      <a:lnTo>
                        <a:pt x="37" y="267"/>
                      </a:lnTo>
                      <a:lnTo>
                        <a:pt x="52" y="277"/>
                      </a:lnTo>
                      <a:lnTo>
                        <a:pt x="70" y="290"/>
                      </a:lnTo>
                      <a:lnTo>
                        <a:pt x="81" y="289"/>
                      </a:lnTo>
                      <a:lnTo>
                        <a:pt x="86" y="260"/>
                      </a:lnTo>
                      <a:lnTo>
                        <a:pt x="94" y="220"/>
                      </a:lnTo>
                      <a:lnTo>
                        <a:pt x="99" y="182"/>
                      </a:lnTo>
                      <a:lnTo>
                        <a:pt x="105" y="168"/>
                      </a:lnTo>
                      <a:lnTo>
                        <a:pt x="135" y="154"/>
                      </a:lnTo>
                      <a:lnTo>
                        <a:pt x="115" y="174"/>
                      </a:lnTo>
                      <a:lnTo>
                        <a:pt x="113" y="232"/>
                      </a:lnTo>
                      <a:lnTo>
                        <a:pt x="113" y="269"/>
                      </a:lnTo>
                      <a:lnTo>
                        <a:pt x="116" y="276"/>
                      </a:lnTo>
                      <a:lnTo>
                        <a:pt x="139" y="281"/>
                      </a:lnTo>
                      <a:lnTo>
                        <a:pt x="120" y="282"/>
                      </a:lnTo>
                      <a:lnTo>
                        <a:pt x="115" y="285"/>
                      </a:lnTo>
                      <a:lnTo>
                        <a:pt x="110" y="303"/>
                      </a:lnTo>
                      <a:lnTo>
                        <a:pt x="126" y="304"/>
                      </a:lnTo>
                      <a:lnTo>
                        <a:pt x="132" y="302"/>
                      </a:lnTo>
                      <a:lnTo>
                        <a:pt x="108" y="310"/>
                      </a:lnTo>
                      <a:lnTo>
                        <a:pt x="111" y="318"/>
                      </a:lnTo>
                      <a:lnTo>
                        <a:pt x="130" y="317"/>
                      </a:lnTo>
                      <a:lnTo>
                        <a:pt x="142" y="312"/>
                      </a:lnTo>
                      <a:lnTo>
                        <a:pt x="158" y="312"/>
                      </a:lnTo>
                      <a:lnTo>
                        <a:pt x="138" y="319"/>
                      </a:lnTo>
                      <a:lnTo>
                        <a:pt x="113" y="325"/>
                      </a:lnTo>
                      <a:lnTo>
                        <a:pt x="110" y="342"/>
                      </a:lnTo>
                      <a:lnTo>
                        <a:pt x="111" y="357"/>
                      </a:lnTo>
                      <a:lnTo>
                        <a:pt x="115" y="367"/>
                      </a:lnTo>
                      <a:lnTo>
                        <a:pt x="112" y="388"/>
                      </a:lnTo>
                      <a:lnTo>
                        <a:pt x="106" y="427"/>
                      </a:lnTo>
                      <a:lnTo>
                        <a:pt x="111" y="465"/>
                      </a:lnTo>
                      <a:lnTo>
                        <a:pt x="104" y="500"/>
                      </a:lnTo>
                      <a:lnTo>
                        <a:pt x="110" y="535"/>
                      </a:lnTo>
                      <a:lnTo>
                        <a:pt x="131" y="539"/>
                      </a:lnTo>
                      <a:lnTo>
                        <a:pt x="150" y="541"/>
                      </a:lnTo>
                      <a:lnTo>
                        <a:pt x="168" y="531"/>
                      </a:lnTo>
                      <a:lnTo>
                        <a:pt x="171" y="500"/>
                      </a:lnTo>
                      <a:lnTo>
                        <a:pt x="166" y="479"/>
                      </a:lnTo>
                      <a:lnTo>
                        <a:pt x="182" y="409"/>
                      </a:lnTo>
                      <a:lnTo>
                        <a:pt x="185" y="390"/>
                      </a:lnTo>
                      <a:lnTo>
                        <a:pt x="185" y="366"/>
                      </a:lnTo>
                      <a:lnTo>
                        <a:pt x="184" y="348"/>
                      </a:lnTo>
                      <a:lnTo>
                        <a:pt x="171" y="351"/>
                      </a:lnTo>
                      <a:lnTo>
                        <a:pt x="154" y="352"/>
                      </a:lnTo>
                      <a:lnTo>
                        <a:pt x="140" y="346"/>
                      </a:lnTo>
                      <a:lnTo>
                        <a:pt x="165" y="343"/>
                      </a:lnTo>
                      <a:lnTo>
                        <a:pt x="187" y="337"/>
                      </a:lnTo>
                      <a:lnTo>
                        <a:pt x="183" y="321"/>
                      </a:lnTo>
                      <a:lnTo>
                        <a:pt x="189" y="305"/>
                      </a:lnTo>
                      <a:lnTo>
                        <a:pt x="185" y="291"/>
                      </a:lnTo>
                      <a:lnTo>
                        <a:pt x="193" y="281"/>
                      </a:lnTo>
                      <a:lnTo>
                        <a:pt x="196" y="235"/>
                      </a:lnTo>
                      <a:lnTo>
                        <a:pt x="200" y="172"/>
                      </a:lnTo>
                      <a:lnTo>
                        <a:pt x="207" y="158"/>
                      </a:lnTo>
                      <a:lnTo>
                        <a:pt x="202" y="146"/>
                      </a:lnTo>
                      <a:lnTo>
                        <a:pt x="209" y="131"/>
                      </a:lnTo>
                      <a:lnTo>
                        <a:pt x="213" y="110"/>
                      </a:lnTo>
                      <a:lnTo>
                        <a:pt x="217" y="88"/>
                      </a:lnTo>
                      <a:lnTo>
                        <a:pt x="216" y="66"/>
                      </a:lnTo>
                      <a:lnTo>
                        <a:pt x="212" y="46"/>
                      </a:lnTo>
                      <a:lnTo>
                        <a:pt x="202" y="27"/>
                      </a:lnTo>
                      <a:lnTo>
                        <a:pt x="202" y="7"/>
                      </a:lnTo>
                      <a:lnTo>
                        <a:pt x="193" y="14"/>
                      </a:lnTo>
                      <a:lnTo>
                        <a:pt x="193" y="0"/>
                      </a:lnTo>
                      <a:lnTo>
                        <a:pt x="183" y="2"/>
                      </a:lnTo>
                      <a:lnTo>
                        <a:pt x="184" y="17"/>
                      </a:lnTo>
                      <a:lnTo>
                        <a:pt x="170" y="24"/>
                      </a:lnTo>
                      <a:lnTo>
                        <a:pt x="157" y="30"/>
                      </a:lnTo>
                      <a:lnTo>
                        <a:pt x="153" y="13"/>
                      </a:lnTo>
                      <a:lnTo>
                        <a:pt x="143" y="15"/>
                      </a:lnTo>
                      <a:lnTo>
                        <a:pt x="149" y="35"/>
                      </a:lnTo>
                      <a:lnTo>
                        <a:pt x="128" y="39"/>
                      </a:lnTo>
                      <a:lnTo>
                        <a:pt x="108" y="41"/>
                      </a:lnTo>
                      <a:lnTo>
                        <a:pt x="90" y="41"/>
                      </a:lnTo>
                      <a:lnTo>
                        <a:pt x="86" y="22"/>
                      </a:lnTo>
                      <a:lnTo>
                        <a:pt x="78" y="21"/>
                      </a:lnTo>
                      <a:lnTo>
                        <a:pt x="79" y="41"/>
                      </a:lnTo>
                      <a:lnTo>
                        <a:pt x="48" y="39"/>
                      </a:lnTo>
                      <a:lnTo>
                        <a:pt x="46" y="19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3" name="Freeform 70"/>
                <p:cNvSpPr>
                  <a:spLocks/>
                </p:cNvSpPr>
                <p:nvPr/>
              </p:nvSpPr>
              <p:spPr bwMode="auto">
                <a:xfrm>
                  <a:off x="1515" y="2350"/>
                  <a:ext cx="81" cy="20"/>
                </a:xfrm>
                <a:custGeom>
                  <a:avLst/>
                  <a:gdLst>
                    <a:gd name="T0" fmla="*/ 0 w 81"/>
                    <a:gd name="T1" fmla="*/ 19 h 20"/>
                    <a:gd name="T2" fmla="*/ 23 w 81"/>
                    <a:gd name="T3" fmla="*/ 8 h 20"/>
                    <a:gd name="T4" fmla="*/ 47 w 81"/>
                    <a:gd name="T5" fmla="*/ 1 h 20"/>
                    <a:gd name="T6" fmla="*/ 80 w 81"/>
                    <a:gd name="T7" fmla="*/ 0 h 20"/>
                    <a:gd name="T8" fmla="*/ 43 w 81"/>
                    <a:gd name="T9" fmla="*/ 6 h 20"/>
                    <a:gd name="T10" fmla="*/ 0 w 81"/>
                    <a:gd name="T11" fmla="*/ 19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20"/>
                    <a:gd name="T20" fmla="*/ 81 w 81"/>
                    <a:gd name="T21" fmla="*/ 20 h 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20">
                      <a:moveTo>
                        <a:pt x="0" y="19"/>
                      </a:moveTo>
                      <a:lnTo>
                        <a:pt x="23" y="8"/>
                      </a:lnTo>
                      <a:lnTo>
                        <a:pt x="47" y="1"/>
                      </a:lnTo>
                      <a:lnTo>
                        <a:pt x="80" y="0"/>
                      </a:lnTo>
                      <a:lnTo>
                        <a:pt x="43" y="6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4" name="Freeform 71"/>
                <p:cNvSpPr>
                  <a:spLocks/>
                </p:cNvSpPr>
                <p:nvPr/>
              </p:nvSpPr>
              <p:spPr bwMode="auto">
                <a:xfrm>
                  <a:off x="1530" y="2488"/>
                  <a:ext cx="44" cy="17"/>
                </a:xfrm>
                <a:custGeom>
                  <a:avLst/>
                  <a:gdLst>
                    <a:gd name="T0" fmla="*/ 43 w 44"/>
                    <a:gd name="T1" fmla="*/ 0 h 17"/>
                    <a:gd name="T2" fmla="*/ 18 w 44"/>
                    <a:gd name="T3" fmla="*/ 10 h 17"/>
                    <a:gd name="T4" fmla="*/ 0 w 44"/>
                    <a:gd name="T5" fmla="*/ 13 h 17"/>
                    <a:gd name="T6" fmla="*/ 18 w 44"/>
                    <a:gd name="T7" fmla="*/ 16 h 17"/>
                    <a:gd name="T8" fmla="*/ 43 w 44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7"/>
                    <a:gd name="T17" fmla="*/ 44 w 44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7">
                      <a:moveTo>
                        <a:pt x="43" y="0"/>
                      </a:moveTo>
                      <a:lnTo>
                        <a:pt x="18" y="10"/>
                      </a:lnTo>
                      <a:lnTo>
                        <a:pt x="0" y="13"/>
                      </a:lnTo>
                      <a:lnTo>
                        <a:pt x="18" y="16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5" name="Freeform 72"/>
                <p:cNvSpPr>
                  <a:spLocks/>
                </p:cNvSpPr>
                <p:nvPr/>
              </p:nvSpPr>
              <p:spPr bwMode="auto">
                <a:xfrm>
                  <a:off x="1513" y="2521"/>
                  <a:ext cx="57" cy="26"/>
                </a:xfrm>
                <a:custGeom>
                  <a:avLst/>
                  <a:gdLst>
                    <a:gd name="T0" fmla="*/ 56 w 57"/>
                    <a:gd name="T1" fmla="*/ 0 h 26"/>
                    <a:gd name="T2" fmla="*/ 23 w 57"/>
                    <a:gd name="T3" fmla="*/ 8 h 26"/>
                    <a:gd name="T4" fmla="*/ 5 w 57"/>
                    <a:gd name="T5" fmla="*/ 16 h 26"/>
                    <a:gd name="T6" fmla="*/ 0 w 57"/>
                    <a:gd name="T7" fmla="*/ 25 h 26"/>
                    <a:gd name="T8" fmla="*/ 12 w 57"/>
                    <a:gd name="T9" fmla="*/ 18 h 26"/>
                    <a:gd name="T10" fmla="*/ 29 w 57"/>
                    <a:gd name="T11" fmla="*/ 11 h 26"/>
                    <a:gd name="T12" fmla="*/ 56 w 57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26"/>
                    <a:gd name="T23" fmla="*/ 57 w 57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26">
                      <a:moveTo>
                        <a:pt x="56" y="0"/>
                      </a:moveTo>
                      <a:lnTo>
                        <a:pt x="23" y="8"/>
                      </a:lnTo>
                      <a:lnTo>
                        <a:pt x="5" y="16"/>
                      </a:lnTo>
                      <a:lnTo>
                        <a:pt x="0" y="25"/>
                      </a:lnTo>
                      <a:lnTo>
                        <a:pt x="12" y="18"/>
                      </a:lnTo>
                      <a:lnTo>
                        <a:pt x="29" y="11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6" name="Freeform 73"/>
                <p:cNvSpPr>
                  <a:spLocks/>
                </p:cNvSpPr>
                <p:nvPr/>
              </p:nvSpPr>
              <p:spPr bwMode="auto">
                <a:xfrm>
                  <a:off x="1524" y="2362"/>
                  <a:ext cx="51" cy="63"/>
                </a:xfrm>
                <a:custGeom>
                  <a:avLst/>
                  <a:gdLst>
                    <a:gd name="T0" fmla="*/ 50 w 51"/>
                    <a:gd name="T1" fmla="*/ 0 h 63"/>
                    <a:gd name="T2" fmla="*/ 36 w 51"/>
                    <a:gd name="T3" fmla="*/ 24 h 63"/>
                    <a:gd name="T4" fmla="*/ 13 w 51"/>
                    <a:gd name="T5" fmla="*/ 49 h 63"/>
                    <a:gd name="T6" fmla="*/ 0 w 51"/>
                    <a:gd name="T7" fmla="*/ 62 h 63"/>
                    <a:gd name="T8" fmla="*/ 21 w 51"/>
                    <a:gd name="T9" fmla="*/ 47 h 63"/>
                    <a:gd name="T10" fmla="*/ 34 w 51"/>
                    <a:gd name="T11" fmla="*/ 31 h 63"/>
                    <a:gd name="T12" fmla="*/ 50 w 51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"/>
                    <a:gd name="T22" fmla="*/ 0 h 63"/>
                    <a:gd name="T23" fmla="*/ 51 w 51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" h="63">
                      <a:moveTo>
                        <a:pt x="50" y="0"/>
                      </a:moveTo>
                      <a:lnTo>
                        <a:pt x="36" y="24"/>
                      </a:lnTo>
                      <a:lnTo>
                        <a:pt x="13" y="49"/>
                      </a:lnTo>
                      <a:lnTo>
                        <a:pt x="0" y="62"/>
                      </a:lnTo>
                      <a:lnTo>
                        <a:pt x="21" y="47"/>
                      </a:lnTo>
                      <a:lnTo>
                        <a:pt x="34" y="31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" name="Freeform 74"/>
                <p:cNvSpPr>
                  <a:spLocks/>
                </p:cNvSpPr>
                <p:nvPr/>
              </p:nvSpPr>
              <p:spPr bwMode="auto">
                <a:xfrm>
                  <a:off x="1447" y="2264"/>
                  <a:ext cx="82" cy="17"/>
                </a:xfrm>
                <a:custGeom>
                  <a:avLst/>
                  <a:gdLst>
                    <a:gd name="T0" fmla="*/ 0 w 82"/>
                    <a:gd name="T1" fmla="*/ 0 h 17"/>
                    <a:gd name="T2" fmla="*/ 28 w 82"/>
                    <a:gd name="T3" fmla="*/ 16 h 17"/>
                    <a:gd name="T4" fmla="*/ 58 w 82"/>
                    <a:gd name="T5" fmla="*/ 16 h 17"/>
                    <a:gd name="T6" fmla="*/ 81 w 82"/>
                    <a:gd name="T7" fmla="*/ 5 h 17"/>
                    <a:gd name="T8" fmla="*/ 57 w 82"/>
                    <a:gd name="T9" fmla="*/ 5 h 17"/>
                    <a:gd name="T10" fmla="*/ 0 w 82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"/>
                    <a:gd name="T19" fmla="*/ 0 h 17"/>
                    <a:gd name="T20" fmla="*/ 82 w 82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" h="17">
                      <a:moveTo>
                        <a:pt x="0" y="0"/>
                      </a:moveTo>
                      <a:lnTo>
                        <a:pt x="28" y="16"/>
                      </a:lnTo>
                      <a:lnTo>
                        <a:pt x="58" y="16"/>
                      </a:lnTo>
                      <a:lnTo>
                        <a:pt x="81" y="5"/>
                      </a:lnTo>
                      <a:lnTo>
                        <a:pt x="57" y="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" name="Freeform 75"/>
                <p:cNvSpPr>
                  <a:spLocks/>
                </p:cNvSpPr>
                <p:nvPr/>
              </p:nvSpPr>
              <p:spPr bwMode="auto">
                <a:xfrm>
                  <a:off x="1450" y="2252"/>
                  <a:ext cx="107" cy="114"/>
                </a:xfrm>
                <a:custGeom>
                  <a:avLst/>
                  <a:gdLst>
                    <a:gd name="T0" fmla="*/ 102 w 107"/>
                    <a:gd name="T1" fmla="*/ 0 h 114"/>
                    <a:gd name="T2" fmla="*/ 102 w 107"/>
                    <a:gd name="T3" fmla="*/ 28 h 114"/>
                    <a:gd name="T4" fmla="*/ 92 w 107"/>
                    <a:gd name="T5" fmla="*/ 59 h 114"/>
                    <a:gd name="T6" fmla="*/ 77 w 107"/>
                    <a:gd name="T7" fmla="*/ 85 h 114"/>
                    <a:gd name="T8" fmla="*/ 62 w 107"/>
                    <a:gd name="T9" fmla="*/ 91 h 114"/>
                    <a:gd name="T10" fmla="*/ 38 w 107"/>
                    <a:gd name="T11" fmla="*/ 100 h 114"/>
                    <a:gd name="T12" fmla="*/ 0 w 107"/>
                    <a:gd name="T13" fmla="*/ 113 h 114"/>
                    <a:gd name="T14" fmla="*/ 39 w 107"/>
                    <a:gd name="T15" fmla="*/ 104 h 114"/>
                    <a:gd name="T16" fmla="*/ 60 w 107"/>
                    <a:gd name="T17" fmla="*/ 95 h 114"/>
                    <a:gd name="T18" fmla="*/ 86 w 107"/>
                    <a:gd name="T19" fmla="*/ 84 h 114"/>
                    <a:gd name="T20" fmla="*/ 95 w 107"/>
                    <a:gd name="T21" fmla="*/ 62 h 114"/>
                    <a:gd name="T22" fmla="*/ 103 w 107"/>
                    <a:gd name="T23" fmla="*/ 41 h 114"/>
                    <a:gd name="T24" fmla="*/ 106 w 107"/>
                    <a:gd name="T25" fmla="*/ 28 h 114"/>
                    <a:gd name="T26" fmla="*/ 102 w 107"/>
                    <a:gd name="T27" fmla="*/ 0 h 1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7"/>
                    <a:gd name="T43" fmla="*/ 0 h 114"/>
                    <a:gd name="T44" fmla="*/ 107 w 107"/>
                    <a:gd name="T45" fmla="*/ 114 h 1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7" h="114">
                      <a:moveTo>
                        <a:pt x="102" y="0"/>
                      </a:moveTo>
                      <a:lnTo>
                        <a:pt x="102" y="28"/>
                      </a:lnTo>
                      <a:lnTo>
                        <a:pt x="92" y="59"/>
                      </a:lnTo>
                      <a:lnTo>
                        <a:pt x="77" y="85"/>
                      </a:lnTo>
                      <a:lnTo>
                        <a:pt x="62" y="91"/>
                      </a:lnTo>
                      <a:lnTo>
                        <a:pt x="38" y="100"/>
                      </a:lnTo>
                      <a:lnTo>
                        <a:pt x="0" y="113"/>
                      </a:lnTo>
                      <a:lnTo>
                        <a:pt x="39" y="104"/>
                      </a:lnTo>
                      <a:lnTo>
                        <a:pt x="60" y="95"/>
                      </a:lnTo>
                      <a:lnTo>
                        <a:pt x="86" y="84"/>
                      </a:lnTo>
                      <a:lnTo>
                        <a:pt x="95" y="62"/>
                      </a:lnTo>
                      <a:lnTo>
                        <a:pt x="103" y="41"/>
                      </a:lnTo>
                      <a:lnTo>
                        <a:pt x="106" y="28"/>
                      </a:lnTo>
                      <a:lnTo>
                        <a:pt x="102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" name="Freeform 76"/>
                <p:cNvSpPr>
                  <a:spLocks/>
                </p:cNvSpPr>
                <p:nvPr/>
              </p:nvSpPr>
              <p:spPr bwMode="auto">
                <a:xfrm>
                  <a:off x="1441" y="2287"/>
                  <a:ext cx="59" cy="50"/>
                </a:xfrm>
                <a:custGeom>
                  <a:avLst/>
                  <a:gdLst>
                    <a:gd name="T0" fmla="*/ 9 w 59"/>
                    <a:gd name="T1" fmla="*/ 0 h 50"/>
                    <a:gd name="T2" fmla="*/ 5 w 59"/>
                    <a:gd name="T3" fmla="*/ 27 h 50"/>
                    <a:gd name="T4" fmla="*/ 14 w 59"/>
                    <a:gd name="T5" fmla="*/ 44 h 50"/>
                    <a:gd name="T6" fmla="*/ 58 w 59"/>
                    <a:gd name="T7" fmla="*/ 47 h 50"/>
                    <a:gd name="T8" fmla="*/ 33 w 59"/>
                    <a:gd name="T9" fmla="*/ 49 h 50"/>
                    <a:gd name="T10" fmla="*/ 3 w 59"/>
                    <a:gd name="T11" fmla="*/ 48 h 50"/>
                    <a:gd name="T12" fmla="*/ 0 w 59"/>
                    <a:gd name="T13" fmla="*/ 31 h 50"/>
                    <a:gd name="T14" fmla="*/ 9 w 59"/>
                    <a:gd name="T15" fmla="*/ 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9"/>
                    <a:gd name="T25" fmla="*/ 0 h 50"/>
                    <a:gd name="T26" fmla="*/ 59 w 59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9" h="50">
                      <a:moveTo>
                        <a:pt x="9" y="0"/>
                      </a:moveTo>
                      <a:lnTo>
                        <a:pt x="5" y="27"/>
                      </a:lnTo>
                      <a:lnTo>
                        <a:pt x="14" y="44"/>
                      </a:lnTo>
                      <a:lnTo>
                        <a:pt x="58" y="47"/>
                      </a:lnTo>
                      <a:lnTo>
                        <a:pt x="33" y="49"/>
                      </a:lnTo>
                      <a:lnTo>
                        <a:pt x="3" y="48"/>
                      </a:lnTo>
                      <a:lnTo>
                        <a:pt x="0" y="3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" name="Freeform 77"/>
                <p:cNvSpPr>
                  <a:spLocks/>
                </p:cNvSpPr>
                <p:nvPr/>
              </p:nvSpPr>
              <p:spPr bwMode="auto">
                <a:xfrm>
                  <a:off x="1575" y="2240"/>
                  <a:ext cx="29" cy="17"/>
                </a:xfrm>
                <a:custGeom>
                  <a:avLst/>
                  <a:gdLst>
                    <a:gd name="T0" fmla="*/ 0 w 29"/>
                    <a:gd name="T1" fmla="*/ 16 h 17"/>
                    <a:gd name="T2" fmla="*/ 19 w 29"/>
                    <a:gd name="T3" fmla="*/ 12 h 17"/>
                    <a:gd name="T4" fmla="*/ 28 w 29"/>
                    <a:gd name="T5" fmla="*/ 0 h 17"/>
                    <a:gd name="T6" fmla="*/ 19 w 29"/>
                    <a:gd name="T7" fmla="*/ 4 h 17"/>
                    <a:gd name="T8" fmla="*/ 0 w 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7"/>
                    <a:gd name="T17" fmla="*/ 29 w 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7">
                      <a:moveTo>
                        <a:pt x="0" y="16"/>
                      </a:moveTo>
                      <a:lnTo>
                        <a:pt x="19" y="12"/>
                      </a:lnTo>
                      <a:lnTo>
                        <a:pt x="28" y="0"/>
                      </a:lnTo>
                      <a:lnTo>
                        <a:pt x="19" y="4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" name="Freeform 78"/>
                <p:cNvSpPr>
                  <a:spLocks/>
                </p:cNvSpPr>
                <p:nvPr/>
              </p:nvSpPr>
              <p:spPr bwMode="auto">
                <a:xfrm>
                  <a:off x="1567" y="2258"/>
                  <a:ext cx="38" cy="73"/>
                </a:xfrm>
                <a:custGeom>
                  <a:avLst/>
                  <a:gdLst>
                    <a:gd name="T0" fmla="*/ 36 w 38"/>
                    <a:gd name="T1" fmla="*/ 0 h 73"/>
                    <a:gd name="T2" fmla="*/ 37 w 38"/>
                    <a:gd name="T3" fmla="*/ 28 h 73"/>
                    <a:gd name="T4" fmla="*/ 29 w 38"/>
                    <a:gd name="T5" fmla="*/ 51 h 73"/>
                    <a:gd name="T6" fmla="*/ 16 w 38"/>
                    <a:gd name="T7" fmla="*/ 67 h 73"/>
                    <a:gd name="T8" fmla="*/ 0 w 38"/>
                    <a:gd name="T9" fmla="*/ 72 h 73"/>
                    <a:gd name="T10" fmla="*/ 22 w 38"/>
                    <a:gd name="T11" fmla="*/ 57 h 73"/>
                    <a:gd name="T12" fmla="*/ 33 w 38"/>
                    <a:gd name="T13" fmla="*/ 33 h 73"/>
                    <a:gd name="T14" fmla="*/ 36 w 38"/>
                    <a:gd name="T15" fmla="*/ 0 h 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73"/>
                    <a:gd name="T26" fmla="*/ 38 w 38"/>
                    <a:gd name="T27" fmla="*/ 73 h 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73">
                      <a:moveTo>
                        <a:pt x="36" y="0"/>
                      </a:moveTo>
                      <a:lnTo>
                        <a:pt x="37" y="28"/>
                      </a:lnTo>
                      <a:lnTo>
                        <a:pt x="29" y="51"/>
                      </a:lnTo>
                      <a:lnTo>
                        <a:pt x="16" y="67"/>
                      </a:lnTo>
                      <a:lnTo>
                        <a:pt x="0" y="72"/>
                      </a:lnTo>
                      <a:lnTo>
                        <a:pt x="22" y="57"/>
                      </a:lnTo>
                      <a:lnTo>
                        <a:pt x="33" y="33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" name="Freeform 79"/>
                <p:cNvSpPr>
                  <a:spLocks/>
                </p:cNvSpPr>
                <p:nvPr/>
              </p:nvSpPr>
              <p:spPr bwMode="auto">
                <a:xfrm>
                  <a:off x="1484" y="2242"/>
                  <a:ext cx="47" cy="17"/>
                </a:xfrm>
                <a:custGeom>
                  <a:avLst/>
                  <a:gdLst>
                    <a:gd name="T0" fmla="*/ 46 w 47"/>
                    <a:gd name="T1" fmla="*/ 0 h 17"/>
                    <a:gd name="T2" fmla="*/ 24 w 47"/>
                    <a:gd name="T3" fmla="*/ 12 h 17"/>
                    <a:gd name="T4" fmla="*/ 0 w 47"/>
                    <a:gd name="T5" fmla="*/ 16 h 17"/>
                    <a:gd name="T6" fmla="*/ 23 w 47"/>
                    <a:gd name="T7" fmla="*/ 4 h 17"/>
                    <a:gd name="T8" fmla="*/ 46 w 4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7"/>
                    <a:gd name="T17" fmla="*/ 47 w 4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7">
                      <a:moveTo>
                        <a:pt x="46" y="0"/>
                      </a:moveTo>
                      <a:lnTo>
                        <a:pt x="24" y="12"/>
                      </a:lnTo>
                      <a:lnTo>
                        <a:pt x="0" y="16"/>
                      </a:lnTo>
                      <a:lnTo>
                        <a:pt x="23" y="4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" name="Freeform 80"/>
                <p:cNvSpPr>
                  <a:spLocks/>
                </p:cNvSpPr>
                <p:nvPr/>
              </p:nvSpPr>
              <p:spPr bwMode="auto">
                <a:xfrm>
                  <a:off x="1416" y="2383"/>
                  <a:ext cx="76" cy="24"/>
                </a:xfrm>
                <a:custGeom>
                  <a:avLst/>
                  <a:gdLst>
                    <a:gd name="T0" fmla="*/ 75 w 76"/>
                    <a:gd name="T1" fmla="*/ 0 h 24"/>
                    <a:gd name="T2" fmla="*/ 56 w 76"/>
                    <a:gd name="T3" fmla="*/ 10 h 24"/>
                    <a:gd name="T4" fmla="*/ 26 w 76"/>
                    <a:gd name="T5" fmla="*/ 18 h 24"/>
                    <a:gd name="T6" fmla="*/ 0 w 76"/>
                    <a:gd name="T7" fmla="*/ 21 h 24"/>
                    <a:gd name="T8" fmla="*/ 24 w 76"/>
                    <a:gd name="T9" fmla="*/ 23 h 24"/>
                    <a:gd name="T10" fmla="*/ 54 w 76"/>
                    <a:gd name="T11" fmla="*/ 18 h 24"/>
                    <a:gd name="T12" fmla="*/ 75 w 76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24"/>
                    <a:gd name="T23" fmla="*/ 76 w 76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24">
                      <a:moveTo>
                        <a:pt x="75" y="0"/>
                      </a:moveTo>
                      <a:lnTo>
                        <a:pt x="56" y="10"/>
                      </a:lnTo>
                      <a:lnTo>
                        <a:pt x="26" y="18"/>
                      </a:lnTo>
                      <a:lnTo>
                        <a:pt x="0" y="21"/>
                      </a:lnTo>
                      <a:lnTo>
                        <a:pt x="24" y="23"/>
                      </a:lnTo>
                      <a:lnTo>
                        <a:pt x="54" y="18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" name="Freeform 81"/>
                <p:cNvSpPr>
                  <a:spLocks/>
                </p:cNvSpPr>
                <p:nvPr/>
              </p:nvSpPr>
              <p:spPr bwMode="auto">
                <a:xfrm>
                  <a:off x="1390" y="2237"/>
                  <a:ext cx="26" cy="314"/>
                </a:xfrm>
                <a:custGeom>
                  <a:avLst/>
                  <a:gdLst>
                    <a:gd name="T0" fmla="*/ 23 w 26"/>
                    <a:gd name="T1" fmla="*/ 0 h 314"/>
                    <a:gd name="T2" fmla="*/ 25 w 26"/>
                    <a:gd name="T3" fmla="*/ 14 h 314"/>
                    <a:gd name="T4" fmla="*/ 25 w 26"/>
                    <a:gd name="T5" fmla="*/ 34 h 314"/>
                    <a:gd name="T6" fmla="*/ 18 w 26"/>
                    <a:gd name="T7" fmla="*/ 51 h 314"/>
                    <a:gd name="T8" fmla="*/ 20 w 26"/>
                    <a:gd name="T9" fmla="*/ 72 h 314"/>
                    <a:gd name="T10" fmla="*/ 11 w 26"/>
                    <a:gd name="T11" fmla="*/ 117 h 314"/>
                    <a:gd name="T12" fmla="*/ 6 w 26"/>
                    <a:gd name="T13" fmla="*/ 156 h 314"/>
                    <a:gd name="T14" fmla="*/ 6 w 26"/>
                    <a:gd name="T15" fmla="*/ 197 h 314"/>
                    <a:gd name="T16" fmla="*/ 6 w 26"/>
                    <a:gd name="T17" fmla="*/ 232 h 314"/>
                    <a:gd name="T18" fmla="*/ 4 w 26"/>
                    <a:gd name="T19" fmla="*/ 244 h 314"/>
                    <a:gd name="T20" fmla="*/ 3 w 26"/>
                    <a:gd name="T21" fmla="*/ 262 h 314"/>
                    <a:gd name="T22" fmla="*/ 2 w 26"/>
                    <a:gd name="T23" fmla="*/ 282 h 314"/>
                    <a:gd name="T24" fmla="*/ 7 w 26"/>
                    <a:gd name="T25" fmla="*/ 298 h 314"/>
                    <a:gd name="T26" fmla="*/ 6 w 26"/>
                    <a:gd name="T27" fmla="*/ 313 h 314"/>
                    <a:gd name="T28" fmla="*/ 0 w 26"/>
                    <a:gd name="T29" fmla="*/ 295 h 314"/>
                    <a:gd name="T30" fmla="*/ 1 w 26"/>
                    <a:gd name="T31" fmla="*/ 275 h 314"/>
                    <a:gd name="T32" fmla="*/ 3 w 26"/>
                    <a:gd name="T33" fmla="*/ 244 h 314"/>
                    <a:gd name="T34" fmla="*/ 3 w 26"/>
                    <a:gd name="T35" fmla="*/ 212 h 314"/>
                    <a:gd name="T36" fmla="*/ 2 w 26"/>
                    <a:gd name="T37" fmla="*/ 177 h 314"/>
                    <a:gd name="T38" fmla="*/ 3 w 26"/>
                    <a:gd name="T39" fmla="*/ 141 h 314"/>
                    <a:gd name="T40" fmla="*/ 10 w 26"/>
                    <a:gd name="T41" fmla="*/ 103 h 314"/>
                    <a:gd name="T42" fmla="*/ 15 w 26"/>
                    <a:gd name="T43" fmla="*/ 76 h 314"/>
                    <a:gd name="T44" fmla="*/ 15 w 26"/>
                    <a:gd name="T45" fmla="*/ 51 h 314"/>
                    <a:gd name="T46" fmla="*/ 23 w 26"/>
                    <a:gd name="T47" fmla="*/ 33 h 314"/>
                    <a:gd name="T48" fmla="*/ 23 w 26"/>
                    <a:gd name="T49" fmla="*/ 0 h 3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6"/>
                    <a:gd name="T76" fmla="*/ 0 h 314"/>
                    <a:gd name="T77" fmla="*/ 26 w 26"/>
                    <a:gd name="T78" fmla="*/ 314 h 3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6" h="314">
                      <a:moveTo>
                        <a:pt x="23" y="0"/>
                      </a:moveTo>
                      <a:lnTo>
                        <a:pt x="25" y="14"/>
                      </a:lnTo>
                      <a:lnTo>
                        <a:pt x="25" y="34"/>
                      </a:lnTo>
                      <a:lnTo>
                        <a:pt x="18" y="51"/>
                      </a:lnTo>
                      <a:lnTo>
                        <a:pt x="20" y="72"/>
                      </a:lnTo>
                      <a:lnTo>
                        <a:pt x="11" y="117"/>
                      </a:lnTo>
                      <a:lnTo>
                        <a:pt x="6" y="156"/>
                      </a:lnTo>
                      <a:lnTo>
                        <a:pt x="6" y="197"/>
                      </a:lnTo>
                      <a:lnTo>
                        <a:pt x="6" y="232"/>
                      </a:lnTo>
                      <a:lnTo>
                        <a:pt x="4" y="244"/>
                      </a:lnTo>
                      <a:lnTo>
                        <a:pt x="3" y="262"/>
                      </a:lnTo>
                      <a:lnTo>
                        <a:pt x="2" y="282"/>
                      </a:lnTo>
                      <a:lnTo>
                        <a:pt x="7" y="298"/>
                      </a:lnTo>
                      <a:lnTo>
                        <a:pt x="6" y="313"/>
                      </a:lnTo>
                      <a:lnTo>
                        <a:pt x="0" y="295"/>
                      </a:lnTo>
                      <a:lnTo>
                        <a:pt x="1" y="275"/>
                      </a:lnTo>
                      <a:lnTo>
                        <a:pt x="3" y="244"/>
                      </a:lnTo>
                      <a:lnTo>
                        <a:pt x="3" y="212"/>
                      </a:lnTo>
                      <a:lnTo>
                        <a:pt x="2" y="177"/>
                      </a:lnTo>
                      <a:lnTo>
                        <a:pt x="3" y="141"/>
                      </a:lnTo>
                      <a:lnTo>
                        <a:pt x="10" y="103"/>
                      </a:lnTo>
                      <a:lnTo>
                        <a:pt x="15" y="76"/>
                      </a:lnTo>
                      <a:lnTo>
                        <a:pt x="15" y="51"/>
                      </a:lnTo>
                      <a:lnTo>
                        <a:pt x="23" y="33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" name="Freeform 82"/>
                <p:cNvSpPr>
                  <a:spLocks/>
                </p:cNvSpPr>
                <p:nvPr/>
              </p:nvSpPr>
              <p:spPr bwMode="auto">
                <a:xfrm>
                  <a:off x="1515" y="2682"/>
                  <a:ext cx="44" cy="21"/>
                </a:xfrm>
                <a:custGeom>
                  <a:avLst/>
                  <a:gdLst>
                    <a:gd name="T0" fmla="*/ 43 w 44"/>
                    <a:gd name="T1" fmla="*/ 0 h 21"/>
                    <a:gd name="T2" fmla="*/ 31 w 44"/>
                    <a:gd name="T3" fmla="*/ 9 h 21"/>
                    <a:gd name="T4" fmla="*/ 11 w 44"/>
                    <a:gd name="T5" fmla="*/ 17 h 21"/>
                    <a:gd name="T6" fmla="*/ 0 w 44"/>
                    <a:gd name="T7" fmla="*/ 20 h 21"/>
                    <a:gd name="T8" fmla="*/ 25 w 44"/>
                    <a:gd name="T9" fmla="*/ 18 h 21"/>
                    <a:gd name="T10" fmla="*/ 29 w 44"/>
                    <a:gd name="T11" fmla="*/ 15 h 21"/>
                    <a:gd name="T12" fmla="*/ 43 w 44"/>
                    <a:gd name="T13" fmla="*/ 0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"/>
                    <a:gd name="T22" fmla="*/ 0 h 21"/>
                    <a:gd name="T23" fmla="*/ 44 w 44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" h="21">
                      <a:moveTo>
                        <a:pt x="43" y="0"/>
                      </a:moveTo>
                      <a:lnTo>
                        <a:pt x="31" y="9"/>
                      </a:lnTo>
                      <a:lnTo>
                        <a:pt x="11" y="17"/>
                      </a:lnTo>
                      <a:lnTo>
                        <a:pt x="0" y="20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" name="Freeform 83"/>
                <p:cNvSpPr>
                  <a:spLocks/>
                </p:cNvSpPr>
                <p:nvPr/>
              </p:nvSpPr>
              <p:spPr bwMode="auto">
                <a:xfrm>
                  <a:off x="1505" y="2612"/>
                  <a:ext cx="69" cy="82"/>
                </a:xfrm>
                <a:custGeom>
                  <a:avLst/>
                  <a:gdLst>
                    <a:gd name="T0" fmla="*/ 68 w 69"/>
                    <a:gd name="T1" fmla="*/ 0 h 82"/>
                    <a:gd name="T2" fmla="*/ 56 w 69"/>
                    <a:gd name="T3" fmla="*/ 22 h 82"/>
                    <a:gd name="T4" fmla="*/ 43 w 69"/>
                    <a:gd name="T5" fmla="*/ 40 h 82"/>
                    <a:gd name="T6" fmla="*/ 27 w 69"/>
                    <a:gd name="T7" fmla="*/ 55 h 82"/>
                    <a:gd name="T8" fmla="*/ 11 w 69"/>
                    <a:gd name="T9" fmla="*/ 65 h 82"/>
                    <a:gd name="T10" fmla="*/ 5 w 69"/>
                    <a:gd name="T11" fmla="*/ 68 h 82"/>
                    <a:gd name="T12" fmla="*/ 0 w 69"/>
                    <a:gd name="T13" fmla="*/ 81 h 82"/>
                    <a:gd name="T14" fmla="*/ 18 w 69"/>
                    <a:gd name="T15" fmla="*/ 72 h 82"/>
                    <a:gd name="T16" fmla="*/ 38 w 69"/>
                    <a:gd name="T17" fmla="*/ 54 h 82"/>
                    <a:gd name="T18" fmla="*/ 54 w 69"/>
                    <a:gd name="T19" fmla="*/ 33 h 82"/>
                    <a:gd name="T20" fmla="*/ 68 w 69"/>
                    <a:gd name="T21" fmla="*/ 0 h 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82"/>
                    <a:gd name="T35" fmla="*/ 69 w 69"/>
                    <a:gd name="T36" fmla="*/ 82 h 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82">
                      <a:moveTo>
                        <a:pt x="68" y="0"/>
                      </a:moveTo>
                      <a:lnTo>
                        <a:pt x="56" y="22"/>
                      </a:lnTo>
                      <a:lnTo>
                        <a:pt x="43" y="40"/>
                      </a:lnTo>
                      <a:lnTo>
                        <a:pt x="27" y="55"/>
                      </a:lnTo>
                      <a:lnTo>
                        <a:pt x="11" y="65"/>
                      </a:lnTo>
                      <a:lnTo>
                        <a:pt x="5" y="68"/>
                      </a:lnTo>
                      <a:lnTo>
                        <a:pt x="0" y="81"/>
                      </a:lnTo>
                      <a:lnTo>
                        <a:pt x="18" y="72"/>
                      </a:lnTo>
                      <a:lnTo>
                        <a:pt x="38" y="54"/>
                      </a:lnTo>
                      <a:lnTo>
                        <a:pt x="54" y="33"/>
                      </a:lnTo>
                      <a:lnTo>
                        <a:pt x="68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7" name="Freeform 84"/>
                <p:cNvSpPr>
                  <a:spLocks/>
                </p:cNvSpPr>
                <p:nvPr/>
              </p:nvSpPr>
              <p:spPr bwMode="auto">
                <a:xfrm>
                  <a:off x="1510" y="2559"/>
                  <a:ext cx="26" cy="51"/>
                </a:xfrm>
                <a:custGeom>
                  <a:avLst/>
                  <a:gdLst>
                    <a:gd name="T0" fmla="*/ 25 w 26"/>
                    <a:gd name="T1" fmla="*/ 0 h 51"/>
                    <a:gd name="T2" fmla="*/ 8 w 26"/>
                    <a:gd name="T3" fmla="*/ 17 h 51"/>
                    <a:gd name="T4" fmla="*/ 2 w 26"/>
                    <a:gd name="T5" fmla="*/ 32 h 51"/>
                    <a:gd name="T6" fmla="*/ 0 w 26"/>
                    <a:gd name="T7" fmla="*/ 50 h 51"/>
                    <a:gd name="T8" fmla="*/ 10 w 26"/>
                    <a:gd name="T9" fmla="*/ 24 h 51"/>
                    <a:gd name="T10" fmla="*/ 25 w 26"/>
                    <a:gd name="T11" fmla="*/ 0 h 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51"/>
                    <a:gd name="T20" fmla="*/ 26 w 26"/>
                    <a:gd name="T21" fmla="*/ 51 h 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51">
                      <a:moveTo>
                        <a:pt x="25" y="0"/>
                      </a:moveTo>
                      <a:lnTo>
                        <a:pt x="8" y="17"/>
                      </a:lnTo>
                      <a:lnTo>
                        <a:pt x="2" y="32"/>
                      </a:lnTo>
                      <a:lnTo>
                        <a:pt x="0" y="50"/>
                      </a:lnTo>
                      <a:lnTo>
                        <a:pt x="10" y="24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8" name="Freeform 85"/>
                <p:cNvSpPr>
                  <a:spLocks/>
                </p:cNvSpPr>
                <p:nvPr/>
              </p:nvSpPr>
              <p:spPr bwMode="auto">
                <a:xfrm>
                  <a:off x="1421" y="2641"/>
                  <a:ext cx="43" cy="30"/>
                </a:xfrm>
                <a:custGeom>
                  <a:avLst/>
                  <a:gdLst>
                    <a:gd name="T0" fmla="*/ 0 w 43"/>
                    <a:gd name="T1" fmla="*/ 0 h 30"/>
                    <a:gd name="T2" fmla="*/ 10 w 43"/>
                    <a:gd name="T3" fmla="*/ 16 h 30"/>
                    <a:gd name="T4" fmla="*/ 20 w 43"/>
                    <a:gd name="T5" fmla="*/ 22 h 30"/>
                    <a:gd name="T6" fmla="*/ 38 w 43"/>
                    <a:gd name="T7" fmla="*/ 24 h 30"/>
                    <a:gd name="T8" fmla="*/ 42 w 43"/>
                    <a:gd name="T9" fmla="*/ 24 h 30"/>
                    <a:gd name="T10" fmla="*/ 32 w 43"/>
                    <a:gd name="T11" fmla="*/ 29 h 30"/>
                    <a:gd name="T12" fmla="*/ 17 w 43"/>
                    <a:gd name="T13" fmla="*/ 27 h 30"/>
                    <a:gd name="T14" fmla="*/ 8 w 43"/>
                    <a:gd name="T15" fmla="*/ 25 h 30"/>
                    <a:gd name="T16" fmla="*/ 0 w 43"/>
                    <a:gd name="T17" fmla="*/ 0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30"/>
                    <a:gd name="T29" fmla="*/ 43 w 43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30">
                      <a:moveTo>
                        <a:pt x="0" y="0"/>
                      </a:moveTo>
                      <a:lnTo>
                        <a:pt x="10" y="16"/>
                      </a:lnTo>
                      <a:lnTo>
                        <a:pt x="20" y="22"/>
                      </a:lnTo>
                      <a:lnTo>
                        <a:pt x="38" y="24"/>
                      </a:lnTo>
                      <a:lnTo>
                        <a:pt x="42" y="24"/>
                      </a:lnTo>
                      <a:lnTo>
                        <a:pt x="32" y="29"/>
                      </a:lnTo>
                      <a:lnTo>
                        <a:pt x="17" y="27"/>
                      </a:lnTo>
                      <a:lnTo>
                        <a:pt x="8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9" name="Freeform 86"/>
                <p:cNvSpPr>
                  <a:spLocks/>
                </p:cNvSpPr>
                <p:nvPr/>
              </p:nvSpPr>
              <p:spPr bwMode="auto">
                <a:xfrm>
                  <a:off x="1413" y="2669"/>
                  <a:ext cx="53" cy="22"/>
                </a:xfrm>
                <a:custGeom>
                  <a:avLst/>
                  <a:gdLst>
                    <a:gd name="T0" fmla="*/ 0 w 53"/>
                    <a:gd name="T1" fmla="*/ 0 h 22"/>
                    <a:gd name="T2" fmla="*/ 13 w 53"/>
                    <a:gd name="T3" fmla="*/ 14 h 22"/>
                    <a:gd name="T4" fmla="*/ 25 w 53"/>
                    <a:gd name="T5" fmla="*/ 16 h 22"/>
                    <a:gd name="T6" fmla="*/ 49 w 53"/>
                    <a:gd name="T7" fmla="*/ 17 h 22"/>
                    <a:gd name="T8" fmla="*/ 52 w 53"/>
                    <a:gd name="T9" fmla="*/ 16 h 22"/>
                    <a:gd name="T10" fmla="*/ 43 w 53"/>
                    <a:gd name="T11" fmla="*/ 20 h 22"/>
                    <a:gd name="T12" fmla="*/ 19 w 53"/>
                    <a:gd name="T13" fmla="*/ 21 h 22"/>
                    <a:gd name="T14" fmla="*/ 6 w 53"/>
                    <a:gd name="T15" fmla="*/ 16 h 22"/>
                    <a:gd name="T16" fmla="*/ 0 w 53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"/>
                    <a:gd name="T28" fmla="*/ 0 h 22"/>
                    <a:gd name="T29" fmla="*/ 53 w 53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" h="22">
                      <a:moveTo>
                        <a:pt x="0" y="0"/>
                      </a:moveTo>
                      <a:lnTo>
                        <a:pt x="13" y="14"/>
                      </a:lnTo>
                      <a:lnTo>
                        <a:pt x="25" y="16"/>
                      </a:lnTo>
                      <a:lnTo>
                        <a:pt x="49" y="17"/>
                      </a:lnTo>
                      <a:lnTo>
                        <a:pt x="52" y="16"/>
                      </a:lnTo>
                      <a:lnTo>
                        <a:pt x="43" y="20"/>
                      </a:lnTo>
                      <a:lnTo>
                        <a:pt x="19" y="21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0" name="Freeform 87"/>
                <p:cNvSpPr>
                  <a:spLocks/>
                </p:cNvSpPr>
                <p:nvPr/>
              </p:nvSpPr>
              <p:spPr bwMode="auto">
                <a:xfrm>
                  <a:off x="1414" y="2710"/>
                  <a:ext cx="53" cy="23"/>
                </a:xfrm>
                <a:custGeom>
                  <a:avLst/>
                  <a:gdLst>
                    <a:gd name="T0" fmla="*/ 0 w 53"/>
                    <a:gd name="T1" fmla="*/ 0 h 23"/>
                    <a:gd name="T2" fmla="*/ 23 w 53"/>
                    <a:gd name="T3" fmla="*/ 13 h 23"/>
                    <a:gd name="T4" fmla="*/ 39 w 53"/>
                    <a:gd name="T5" fmla="*/ 15 h 23"/>
                    <a:gd name="T6" fmla="*/ 52 w 53"/>
                    <a:gd name="T7" fmla="*/ 10 h 23"/>
                    <a:gd name="T8" fmla="*/ 41 w 53"/>
                    <a:gd name="T9" fmla="*/ 20 h 23"/>
                    <a:gd name="T10" fmla="*/ 27 w 53"/>
                    <a:gd name="T11" fmla="*/ 22 h 23"/>
                    <a:gd name="T12" fmla="*/ 14 w 53"/>
                    <a:gd name="T13" fmla="*/ 17 h 23"/>
                    <a:gd name="T14" fmla="*/ 0 w 53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"/>
                    <a:gd name="T25" fmla="*/ 0 h 23"/>
                    <a:gd name="T26" fmla="*/ 53 w 53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" h="23">
                      <a:moveTo>
                        <a:pt x="0" y="0"/>
                      </a:moveTo>
                      <a:lnTo>
                        <a:pt x="23" y="13"/>
                      </a:lnTo>
                      <a:lnTo>
                        <a:pt x="39" y="15"/>
                      </a:lnTo>
                      <a:lnTo>
                        <a:pt x="52" y="10"/>
                      </a:lnTo>
                      <a:lnTo>
                        <a:pt x="41" y="20"/>
                      </a:lnTo>
                      <a:lnTo>
                        <a:pt x="27" y="22"/>
                      </a:lnTo>
                      <a:lnTo>
                        <a:pt x="14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1" name="Freeform 88"/>
                <p:cNvSpPr>
                  <a:spLocks/>
                </p:cNvSpPr>
                <p:nvPr/>
              </p:nvSpPr>
              <p:spPr bwMode="auto">
                <a:xfrm>
                  <a:off x="1402" y="2580"/>
                  <a:ext cx="17" cy="78"/>
                </a:xfrm>
                <a:custGeom>
                  <a:avLst/>
                  <a:gdLst>
                    <a:gd name="T0" fmla="*/ 3 w 17"/>
                    <a:gd name="T1" fmla="*/ 0 h 78"/>
                    <a:gd name="T2" fmla="*/ 3 w 17"/>
                    <a:gd name="T3" fmla="*/ 29 h 78"/>
                    <a:gd name="T4" fmla="*/ 7 w 17"/>
                    <a:gd name="T5" fmla="*/ 44 h 78"/>
                    <a:gd name="T6" fmla="*/ 16 w 17"/>
                    <a:gd name="T7" fmla="*/ 77 h 78"/>
                    <a:gd name="T8" fmla="*/ 8 w 17"/>
                    <a:gd name="T9" fmla="*/ 68 h 78"/>
                    <a:gd name="T10" fmla="*/ 3 w 17"/>
                    <a:gd name="T11" fmla="*/ 39 h 78"/>
                    <a:gd name="T12" fmla="*/ 0 w 17"/>
                    <a:gd name="T13" fmla="*/ 25 h 78"/>
                    <a:gd name="T14" fmla="*/ 3 w 1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78"/>
                    <a:gd name="T26" fmla="*/ 17 w 17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78">
                      <a:moveTo>
                        <a:pt x="3" y="0"/>
                      </a:moveTo>
                      <a:lnTo>
                        <a:pt x="3" y="29"/>
                      </a:lnTo>
                      <a:lnTo>
                        <a:pt x="7" y="44"/>
                      </a:lnTo>
                      <a:lnTo>
                        <a:pt x="16" y="77"/>
                      </a:lnTo>
                      <a:lnTo>
                        <a:pt x="8" y="68"/>
                      </a:lnTo>
                      <a:lnTo>
                        <a:pt x="3" y="39"/>
                      </a:lnTo>
                      <a:lnTo>
                        <a:pt x="0" y="25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2" name="Freeform 89"/>
                <p:cNvSpPr>
                  <a:spLocks/>
                </p:cNvSpPr>
                <p:nvPr/>
              </p:nvSpPr>
              <p:spPr bwMode="auto">
                <a:xfrm>
                  <a:off x="1557" y="2439"/>
                  <a:ext cx="30" cy="30"/>
                </a:xfrm>
                <a:custGeom>
                  <a:avLst/>
                  <a:gdLst>
                    <a:gd name="T0" fmla="*/ 0 w 30"/>
                    <a:gd name="T1" fmla="*/ 29 h 30"/>
                    <a:gd name="T2" fmla="*/ 14 w 30"/>
                    <a:gd name="T3" fmla="*/ 27 h 30"/>
                    <a:gd name="T4" fmla="*/ 25 w 30"/>
                    <a:gd name="T5" fmla="*/ 19 h 30"/>
                    <a:gd name="T6" fmla="*/ 26 w 30"/>
                    <a:gd name="T7" fmla="*/ 12 h 30"/>
                    <a:gd name="T8" fmla="*/ 29 w 30"/>
                    <a:gd name="T9" fmla="*/ 0 h 30"/>
                    <a:gd name="T10" fmla="*/ 22 w 30"/>
                    <a:gd name="T11" fmla="*/ 13 h 30"/>
                    <a:gd name="T12" fmla="*/ 0 w 30"/>
                    <a:gd name="T13" fmla="*/ 29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30"/>
                    <a:gd name="T23" fmla="*/ 30 w 30"/>
                    <a:gd name="T24" fmla="*/ 30 h 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30">
                      <a:moveTo>
                        <a:pt x="0" y="29"/>
                      </a:moveTo>
                      <a:lnTo>
                        <a:pt x="14" y="27"/>
                      </a:lnTo>
                      <a:lnTo>
                        <a:pt x="25" y="19"/>
                      </a:lnTo>
                      <a:lnTo>
                        <a:pt x="26" y="12"/>
                      </a:lnTo>
                      <a:lnTo>
                        <a:pt x="29" y="0"/>
                      </a:lnTo>
                      <a:lnTo>
                        <a:pt x="22" y="13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3" name="Freeform 90"/>
                <p:cNvSpPr>
                  <a:spLocks/>
                </p:cNvSpPr>
                <p:nvPr/>
              </p:nvSpPr>
              <p:spPr bwMode="auto">
                <a:xfrm>
                  <a:off x="1408" y="2463"/>
                  <a:ext cx="45" cy="36"/>
                </a:xfrm>
                <a:custGeom>
                  <a:avLst/>
                  <a:gdLst>
                    <a:gd name="T0" fmla="*/ 5 w 45"/>
                    <a:gd name="T1" fmla="*/ 0 h 36"/>
                    <a:gd name="T2" fmla="*/ 17 w 45"/>
                    <a:gd name="T3" fmla="*/ 15 h 36"/>
                    <a:gd name="T4" fmla="*/ 25 w 45"/>
                    <a:gd name="T5" fmla="*/ 23 h 36"/>
                    <a:gd name="T6" fmla="*/ 38 w 45"/>
                    <a:gd name="T7" fmla="*/ 32 h 36"/>
                    <a:gd name="T8" fmla="*/ 44 w 45"/>
                    <a:gd name="T9" fmla="*/ 35 h 36"/>
                    <a:gd name="T10" fmla="*/ 37 w 45"/>
                    <a:gd name="T11" fmla="*/ 35 h 36"/>
                    <a:gd name="T12" fmla="*/ 26 w 45"/>
                    <a:gd name="T13" fmla="*/ 35 h 36"/>
                    <a:gd name="T14" fmla="*/ 0 w 45"/>
                    <a:gd name="T15" fmla="*/ 32 h 36"/>
                    <a:gd name="T16" fmla="*/ 18 w 45"/>
                    <a:gd name="T17" fmla="*/ 32 h 36"/>
                    <a:gd name="T18" fmla="*/ 25 w 45"/>
                    <a:gd name="T19" fmla="*/ 30 h 36"/>
                    <a:gd name="T20" fmla="*/ 13 w 45"/>
                    <a:gd name="T21" fmla="*/ 20 h 36"/>
                    <a:gd name="T22" fmla="*/ 5 w 45"/>
                    <a:gd name="T23" fmla="*/ 0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"/>
                    <a:gd name="T37" fmla="*/ 0 h 36"/>
                    <a:gd name="T38" fmla="*/ 45 w 45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" h="36">
                      <a:moveTo>
                        <a:pt x="5" y="0"/>
                      </a:moveTo>
                      <a:lnTo>
                        <a:pt x="17" y="15"/>
                      </a:lnTo>
                      <a:lnTo>
                        <a:pt x="25" y="23"/>
                      </a:lnTo>
                      <a:lnTo>
                        <a:pt x="38" y="32"/>
                      </a:lnTo>
                      <a:lnTo>
                        <a:pt x="44" y="35"/>
                      </a:lnTo>
                      <a:lnTo>
                        <a:pt x="37" y="35"/>
                      </a:lnTo>
                      <a:lnTo>
                        <a:pt x="26" y="35"/>
                      </a:lnTo>
                      <a:lnTo>
                        <a:pt x="0" y="32"/>
                      </a:lnTo>
                      <a:lnTo>
                        <a:pt x="18" y="32"/>
                      </a:lnTo>
                      <a:lnTo>
                        <a:pt x="25" y="30"/>
                      </a:lnTo>
                      <a:lnTo>
                        <a:pt x="13" y="2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0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6" name="Group 91"/>
              <p:cNvGrpSpPr>
                <a:grpSpLocks/>
              </p:cNvGrpSpPr>
              <p:nvPr/>
            </p:nvGrpSpPr>
            <p:grpSpPr bwMode="auto">
              <a:xfrm>
                <a:off x="1314" y="1901"/>
                <a:ext cx="350" cy="315"/>
                <a:chOff x="1314" y="1901"/>
                <a:chExt cx="350" cy="315"/>
              </a:xfrm>
            </p:grpSpPr>
            <p:sp>
              <p:nvSpPr>
                <p:cNvPr id="10337" name="Freeform 92"/>
                <p:cNvSpPr>
                  <a:spLocks/>
                </p:cNvSpPr>
                <p:nvPr/>
              </p:nvSpPr>
              <p:spPr bwMode="auto">
                <a:xfrm>
                  <a:off x="1314" y="1901"/>
                  <a:ext cx="350" cy="315"/>
                </a:xfrm>
                <a:custGeom>
                  <a:avLst/>
                  <a:gdLst>
                    <a:gd name="T0" fmla="*/ 73 w 350"/>
                    <a:gd name="T1" fmla="*/ 40 h 315"/>
                    <a:gd name="T2" fmla="*/ 92 w 350"/>
                    <a:gd name="T3" fmla="*/ 33 h 315"/>
                    <a:gd name="T4" fmla="*/ 119 w 350"/>
                    <a:gd name="T5" fmla="*/ 27 h 315"/>
                    <a:gd name="T6" fmla="*/ 151 w 350"/>
                    <a:gd name="T7" fmla="*/ 6 h 315"/>
                    <a:gd name="T8" fmla="*/ 171 w 350"/>
                    <a:gd name="T9" fmla="*/ 1 h 315"/>
                    <a:gd name="T10" fmla="*/ 196 w 350"/>
                    <a:gd name="T11" fmla="*/ 0 h 315"/>
                    <a:gd name="T12" fmla="*/ 226 w 350"/>
                    <a:gd name="T13" fmla="*/ 3 h 315"/>
                    <a:gd name="T14" fmla="*/ 256 w 350"/>
                    <a:gd name="T15" fmla="*/ 24 h 315"/>
                    <a:gd name="T16" fmla="*/ 291 w 350"/>
                    <a:gd name="T17" fmla="*/ 36 h 315"/>
                    <a:gd name="T18" fmla="*/ 306 w 350"/>
                    <a:gd name="T19" fmla="*/ 48 h 315"/>
                    <a:gd name="T20" fmla="*/ 310 w 350"/>
                    <a:gd name="T21" fmla="*/ 61 h 315"/>
                    <a:gd name="T22" fmla="*/ 322 w 350"/>
                    <a:gd name="T23" fmla="*/ 84 h 315"/>
                    <a:gd name="T24" fmla="*/ 336 w 350"/>
                    <a:gd name="T25" fmla="*/ 106 h 315"/>
                    <a:gd name="T26" fmla="*/ 344 w 350"/>
                    <a:gd name="T27" fmla="*/ 145 h 315"/>
                    <a:gd name="T28" fmla="*/ 349 w 350"/>
                    <a:gd name="T29" fmla="*/ 174 h 315"/>
                    <a:gd name="T30" fmla="*/ 346 w 350"/>
                    <a:gd name="T31" fmla="*/ 204 h 315"/>
                    <a:gd name="T32" fmla="*/ 330 w 350"/>
                    <a:gd name="T33" fmla="*/ 217 h 315"/>
                    <a:gd name="T34" fmla="*/ 296 w 350"/>
                    <a:gd name="T35" fmla="*/ 205 h 315"/>
                    <a:gd name="T36" fmla="*/ 293 w 350"/>
                    <a:gd name="T37" fmla="*/ 221 h 315"/>
                    <a:gd name="T38" fmla="*/ 296 w 350"/>
                    <a:gd name="T39" fmla="*/ 244 h 315"/>
                    <a:gd name="T40" fmla="*/ 301 w 350"/>
                    <a:gd name="T41" fmla="*/ 262 h 315"/>
                    <a:gd name="T42" fmla="*/ 296 w 350"/>
                    <a:gd name="T43" fmla="*/ 281 h 315"/>
                    <a:gd name="T44" fmla="*/ 281 w 350"/>
                    <a:gd name="T45" fmla="*/ 292 h 315"/>
                    <a:gd name="T46" fmla="*/ 257 w 350"/>
                    <a:gd name="T47" fmla="*/ 303 h 315"/>
                    <a:gd name="T48" fmla="*/ 219 w 350"/>
                    <a:gd name="T49" fmla="*/ 310 h 315"/>
                    <a:gd name="T50" fmla="*/ 188 w 350"/>
                    <a:gd name="T51" fmla="*/ 314 h 315"/>
                    <a:gd name="T52" fmla="*/ 147 w 350"/>
                    <a:gd name="T53" fmla="*/ 313 h 315"/>
                    <a:gd name="T54" fmla="*/ 99 w 350"/>
                    <a:gd name="T55" fmla="*/ 304 h 315"/>
                    <a:gd name="T56" fmla="*/ 94 w 350"/>
                    <a:gd name="T57" fmla="*/ 287 h 315"/>
                    <a:gd name="T58" fmla="*/ 98 w 350"/>
                    <a:gd name="T59" fmla="*/ 270 h 315"/>
                    <a:gd name="T60" fmla="*/ 98 w 350"/>
                    <a:gd name="T61" fmla="*/ 242 h 315"/>
                    <a:gd name="T62" fmla="*/ 95 w 350"/>
                    <a:gd name="T63" fmla="*/ 204 h 315"/>
                    <a:gd name="T64" fmla="*/ 68 w 350"/>
                    <a:gd name="T65" fmla="*/ 239 h 315"/>
                    <a:gd name="T66" fmla="*/ 44 w 350"/>
                    <a:gd name="T67" fmla="*/ 246 h 315"/>
                    <a:gd name="T68" fmla="*/ 25 w 350"/>
                    <a:gd name="T69" fmla="*/ 251 h 315"/>
                    <a:gd name="T70" fmla="*/ 9 w 350"/>
                    <a:gd name="T71" fmla="*/ 243 h 315"/>
                    <a:gd name="T72" fmla="*/ 0 w 350"/>
                    <a:gd name="T73" fmla="*/ 222 h 315"/>
                    <a:gd name="T74" fmla="*/ 1 w 350"/>
                    <a:gd name="T75" fmla="*/ 193 h 315"/>
                    <a:gd name="T76" fmla="*/ 15 w 350"/>
                    <a:gd name="T77" fmla="*/ 176 h 315"/>
                    <a:gd name="T78" fmla="*/ 29 w 350"/>
                    <a:gd name="T79" fmla="*/ 152 h 315"/>
                    <a:gd name="T80" fmla="*/ 45 w 350"/>
                    <a:gd name="T81" fmla="*/ 104 h 315"/>
                    <a:gd name="T82" fmla="*/ 52 w 350"/>
                    <a:gd name="T83" fmla="*/ 82 h 315"/>
                    <a:gd name="T84" fmla="*/ 58 w 350"/>
                    <a:gd name="T85" fmla="*/ 62 h 315"/>
                    <a:gd name="T86" fmla="*/ 73 w 350"/>
                    <a:gd name="T87" fmla="*/ 40 h 3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50"/>
                    <a:gd name="T133" fmla="*/ 0 h 315"/>
                    <a:gd name="T134" fmla="*/ 350 w 350"/>
                    <a:gd name="T135" fmla="*/ 315 h 3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50" h="315">
                      <a:moveTo>
                        <a:pt x="73" y="40"/>
                      </a:moveTo>
                      <a:lnTo>
                        <a:pt x="92" y="33"/>
                      </a:lnTo>
                      <a:lnTo>
                        <a:pt x="119" y="27"/>
                      </a:lnTo>
                      <a:lnTo>
                        <a:pt x="151" y="6"/>
                      </a:lnTo>
                      <a:lnTo>
                        <a:pt x="171" y="1"/>
                      </a:lnTo>
                      <a:lnTo>
                        <a:pt x="196" y="0"/>
                      </a:lnTo>
                      <a:lnTo>
                        <a:pt x="226" y="3"/>
                      </a:lnTo>
                      <a:lnTo>
                        <a:pt x="256" y="24"/>
                      </a:lnTo>
                      <a:lnTo>
                        <a:pt x="291" y="36"/>
                      </a:lnTo>
                      <a:lnTo>
                        <a:pt x="306" y="48"/>
                      </a:lnTo>
                      <a:lnTo>
                        <a:pt x="310" y="61"/>
                      </a:lnTo>
                      <a:lnTo>
                        <a:pt x="322" y="84"/>
                      </a:lnTo>
                      <a:lnTo>
                        <a:pt x="336" y="106"/>
                      </a:lnTo>
                      <a:lnTo>
                        <a:pt x="344" y="145"/>
                      </a:lnTo>
                      <a:lnTo>
                        <a:pt x="349" y="174"/>
                      </a:lnTo>
                      <a:lnTo>
                        <a:pt x="346" y="204"/>
                      </a:lnTo>
                      <a:lnTo>
                        <a:pt x="330" y="217"/>
                      </a:lnTo>
                      <a:lnTo>
                        <a:pt x="296" y="205"/>
                      </a:lnTo>
                      <a:lnTo>
                        <a:pt x="293" y="221"/>
                      </a:lnTo>
                      <a:lnTo>
                        <a:pt x="296" y="244"/>
                      </a:lnTo>
                      <a:lnTo>
                        <a:pt x="301" y="262"/>
                      </a:lnTo>
                      <a:lnTo>
                        <a:pt x="296" y="281"/>
                      </a:lnTo>
                      <a:lnTo>
                        <a:pt x="281" y="292"/>
                      </a:lnTo>
                      <a:lnTo>
                        <a:pt x="257" y="303"/>
                      </a:lnTo>
                      <a:lnTo>
                        <a:pt x="219" y="310"/>
                      </a:lnTo>
                      <a:lnTo>
                        <a:pt x="188" y="314"/>
                      </a:lnTo>
                      <a:lnTo>
                        <a:pt x="147" y="313"/>
                      </a:lnTo>
                      <a:lnTo>
                        <a:pt x="99" y="304"/>
                      </a:lnTo>
                      <a:lnTo>
                        <a:pt x="94" y="287"/>
                      </a:lnTo>
                      <a:lnTo>
                        <a:pt x="98" y="270"/>
                      </a:lnTo>
                      <a:lnTo>
                        <a:pt x="98" y="242"/>
                      </a:lnTo>
                      <a:lnTo>
                        <a:pt x="95" y="204"/>
                      </a:lnTo>
                      <a:lnTo>
                        <a:pt x="68" y="239"/>
                      </a:lnTo>
                      <a:lnTo>
                        <a:pt x="44" y="246"/>
                      </a:lnTo>
                      <a:lnTo>
                        <a:pt x="25" y="251"/>
                      </a:lnTo>
                      <a:lnTo>
                        <a:pt x="9" y="243"/>
                      </a:lnTo>
                      <a:lnTo>
                        <a:pt x="0" y="222"/>
                      </a:lnTo>
                      <a:lnTo>
                        <a:pt x="1" y="193"/>
                      </a:lnTo>
                      <a:lnTo>
                        <a:pt x="15" y="176"/>
                      </a:lnTo>
                      <a:lnTo>
                        <a:pt x="29" y="152"/>
                      </a:lnTo>
                      <a:lnTo>
                        <a:pt x="45" y="104"/>
                      </a:lnTo>
                      <a:lnTo>
                        <a:pt x="52" y="82"/>
                      </a:lnTo>
                      <a:lnTo>
                        <a:pt x="58" y="62"/>
                      </a:lnTo>
                      <a:lnTo>
                        <a:pt x="73" y="4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8" name="Freeform 93"/>
                <p:cNvSpPr>
                  <a:spLocks/>
                </p:cNvSpPr>
                <p:nvPr/>
              </p:nvSpPr>
              <p:spPr bwMode="auto">
                <a:xfrm>
                  <a:off x="1319" y="1905"/>
                  <a:ext cx="336" cy="296"/>
                </a:xfrm>
                <a:custGeom>
                  <a:avLst/>
                  <a:gdLst>
                    <a:gd name="T0" fmla="*/ 70 w 336"/>
                    <a:gd name="T1" fmla="*/ 40 h 296"/>
                    <a:gd name="T2" fmla="*/ 45 w 336"/>
                    <a:gd name="T3" fmla="*/ 97 h 296"/>
                    <a:gd name="T4" fmla="*/ 17 w 336"/>
                    <a:gd name="T5" fmla="*/ 182 h 296"/>
                    <a:gd name="T6" fmla="*/ 14 w 336"/>
                    <a:gd name="T7" fmla="*/ 172 h 296"/>
                    <a:gd name="T8" fmla="*/ 2 w 336"/>
                    <a:gd name="T9" fmla="*/ 213 h 296"/>
                    <a:gd name="T10" fmla="*/ 47 w 336"/>
                    <a:gd name="T11" fmla="*/ 230 h 296"/>
                    <a:gd name="T12" fmla="*/ 85 w 336"/>
                    <a:gd name="T13" fmla="*/ 192 h 296"/>
                    <a:gd name="T14" fmla="*/ 66 w 336"/>
                    <a:gd name="T15" fmla="*/ 101 h 296"/>
                    <a:gd name="T16" fmla="*/ 71 w 336"/>
                    <a:gd name="T17" fmla="*/ 138 h 296"/>
                    <a:gd name="T18" fmla="*/ 86 w 336"/>
                    <a:gd name="T19" fmla="*/ 161 h 296"/>
                    <a:gd name="T20" fmla="*/ 86 w 336"/>
                    <a:gd name="T21" fmla="*/ 85 h 296"/>
                    <a:gd name="T22" fmla="*/ 88 w 336"/>
                    <a:gd name="T23" fmla="*/ 161 h 296"/>
                    <a:gd name="T24" fmla="*/ 98 w 336"/>
                    <a:gd name="T25" fmla="*/ 133 h 296"/>
                    <a:gd name="T26" fmla="*/ 94 w 336"/>
                    <a:gd name="T27" fmla="*/ 194 h 296"/>
                    <a:gd name="T28" fmla="*/ 93 w 336"/>
                    <a:gd name="T29" fmla="*/ 256 h 296"/>
                    <a:gd name="T30" fmla="*/ 141 w 336"/>
                    <a:gd name="T31" fmla="*/ 186 h 296"/>
                    <a:gd name="T32" fmla="*/ 99 w 336"/>
                    <a:gd name="T33" fmla="*/ 261 h 296"/>
                    <a:gd name="T34" fmla="*/ 107 w 336"/>
                    <a:gd name="T35" fmla="*/ 292 h 296"/>
                    <a:gd name="T36" fmla="*/ 161 w 336"/>
                    <a:gd name="T37" fmla="*/ 252 h 296"/>
                    <a:gd name="T38" fmla="*/ 146 w 336"/>
                    <a:gd name="T39" fmla="*/ 295 h 296"/>
                    <a:gd name="T40" fmla="*/ 207 w 336"/>
                    <a:gd name="T41" fmla="*/ 274 h 296"/>
                    <a:gd name="T42" fmla="*/ 214 w 336"/>
                    <a:gd name="T43" fmla="*/ 190 h 296"/>
                    <a:gd name="T44" fmla="*/ 213 w 336"/>
                    <a:gd name="T45" fmla="*/ 216 h 296"/>
                    <a:gd name="T46" fmla="*/ 211 w 336"/>
                    <a:gd name="T47" fmla="*/ 265 h 296"/>
                    <a:gd name="T48" fmla="*/ 227 w 336"/>
                    <a:gd name="T49" fmla="*/ 291 h 296"/>
                    <a:gd name="T50" fmla="*/ 258 w 336"/>
                    <a:gd name="T51" fmla="*/ 245 h 296"/>
                    <a:gd name="T52" fmla="*/ 260 w 336"/>
                    <a:gd name="T53" fmla="*/ 201 h 296"/>
                    <a:gd name="T54" fmla="*/ 262 w 336"/>
                    <a:gd name="T55" fmla="*/ 255 h 296"/>
                    <a:gd name="T56" fmla="*/ 269 w 336"/>
                    <a:gd name="T57" fmla="*/ 270 h 296"/>
                    <a:gd name="T58" fmla="*/ 286 w 336"/>
                    <a:gd name="T59" fmla="*/ 250 h 296"/>
                    <a:gd name="T60" fmla="*/ 277 w 336"/>
                    <a:gd name="T61" fmla="*/ 231 h 296"/>
                    <a:gd name="T62" fmla="*/ 271 w 336"/>
                    <a:gd name="T63" fmla="*/ 207 h 296"/>
                    <a:gd name="T64" fmla="*/ 279 w 336"/>
                    <a:gd name="T65" fmla="*/ 230 h 296"/>
                    <a:gd name="T66" fmla="*/ 277 w 336"/>
                    <a:gd name="T67" fmla="*/ 183 h 296"/>
                    <a:gd name="T68" fmla="*/ 270 w 336"/>
                    <a:gd name="T69" fmla="*/ 152 h 296"/>
                    <a:gd name="T70" fmla="*/ 286 w 336"/>
                    <a:gd name="T71" fmla="*/ 174 h 296"/>
                    <a:gd name="T72" fmla="*/ 268 w 336"/>
                    <a:gd name="T73" fmla="*/ 113 h 296"/>
                    <a:gd name="T74" fmla="*/ 278 w 336"/>
                    <a:gd name="T75" fmla="*/ 125 h 296"/>
                    <a:gd name="T76" fmla="*/ 293 w 336"/>
                    <a:gd name="T77" fmla="*/ 170 h 296"/>
                    <a:gd name="T78" fmla="*/ 290 w 336"/>
                    <a:gd name="T79" fmla="*/ 173 h 296"/>
                    <a:gd name="T80" fmla="*/ 316 w 336"/>
                    <a:gd name="T81" fmla="*/ 202 h 296"/>
                    <a:gd name="T82" fmla="*/ 332 w 336"/>
                    <a:gd name="T83" fmla="*/ 161 h 296"/>
                    <a:gd name="T84" fmla="*/ 322 w 336"/>
                    <a:gd name="T85" fmla="*/ 104 h 296"/>
                    <a:gd name="T86" fmla="*/ 304 w 336"/>
                    <a:gd name="T87" fmla="*/ 74 h 296"/>
                    <a:gd name="T88" fmla="*/ 277 w 336"/>
                    <a:gd name="T89" fmla="*/ 36 h 296"/>
                    <a:gd name="T90" fmla="*/ 231 w 336"/>
                    <a:gd name="T91" fmla="*/ 17 h 296"/>
                    <a:gd name="T92" fmla="*/ 160 w 336"/>
                    <a:gd name="T93" fmla="*/ 12 h 296"/>
                    <a:gd name="T94" fmla="*/ 184 w 336"/>
                    <a:gd name="T95" fmla="*/ 2 h 296"/>
                    <a:gd name="T96" fmla="*/ 140 w 336"/>
                    <a:gd name="T97" fmla="*/ 9 h 2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36"/>
                    <a:gd name="T148" fmla="*/ 0 h 296"/>
                    <a:gd name="T149" fmla="*/ 336 w 336"/>
                    <a:gd name="T150" fmla="*/ 296 h 2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36" h="296">
                      <a:moveTo>
                        <a:pt x="113" y="28"/>
                      </a:moveTo>
                      <a:lnTo>
                        <a:pt x="84" y="33"/>
                      </a:lnTo>
                      <a:lnTo>
                        <a:pt x="70" y="40"/>
                      </a:lnTo>
                      <a:lnTo>
                        <a:pt x="58" y="57"/>
                      </a:lnTo>
                      <a:lnTo>
                        <a:pt x="54" y="71"/>
                      </a:lnTo>
                      <a:lnTo>
                        <a:pt x="45" y="97"/>
                      </a:lnTo>
                      <a:lnTo>
                        <a:pt x="29" y="153"/>
                      </a:lnTo>
                      <a:lnTo>
                        <a:pt x="19" y="167"/>
                      </a:lnTo>
                      <a:lnTo>
                        <a:pt x="17" y="182"/>
                      </a:lnTo>
                      <a:lnTo>
                        <a:pt x="18" y="199"/>
                      </a:lnTo>
                      <a:lnTo>
                        <a:pt x="13" y="180"/>
                      </a:lnTo>
                      <a:lnTo>
                        <a:pt x="14" y="172"/>
                      </a:lnTo>
                      <a:lnTo>
                        <a:pt x="5" y="182"/>
                      </a:lnTo>
                      <a:lnTo>
                        <a:pt x="0" y="193"/>
                      </a:lnTo>
                      <a:lnTo>
                        <a:pt x="2" y="213"/>
                      </a:lnTo>
                      <a:lnTo>
                        <a:pt x="10" y="229"/>
                      </a:lnTo>
                      <a:lnTo>
                        <a:pt x="20" y="233"/>
                      </a:lnTo>
                      <a:lnTo>
                        <a:pt x="47" y="230"/>
                      </a:lnTo>
                      <a:lnTo>
                        <a:pt x="58" y="224"/>
                      </a:lnTo>
                      <a:lnTo>
                        <a:pt x="74" y="207"/>
                      </a:lnTo>
                      <a:lnTo>
                        <a:pt x="85" y="192"/>
                      </a:lnTo>
                      <a:lnTo>
                        <a:pt x="73" y="162"/>
                      </a:lnTo>
                      <a:lnTo>
                        <a:pt x="67" y="142"/>
                      </a:lnTo>
                      <a:lnTo>
                        <a:pt x="66" y="101"/>
                      </a:lnTo>
                      <a:lnTo>
                        <a:pt x="68" y="85"/>
                      </a:lnTo>
                      <a:lnTo>
                        <a:pt x="71" y="112"/>
                      </a:lnTo>
                      <a:lnTo>
                        <a:pt x="71" y="138"/>
                      </a:lnTo>
                      <a:lnTo>
                        <a:pt x="79" y="160"/>
                      </a:lnTo>
                      <a:lnTo>
                        <a:pt x="88" y="188"/>
                      </a:lnTo>
                      <a:lnTo>
                        <a:pt x="86" y="161"/>
                      </a:lnTo>
                      <a:lnTo>
                        <a:pt x="82" y="128"/>
                      </a:lnTo>
                      <a:lnTo>
                        <a:pt x="84" y="108"/>
                      </a:lnTo>
                      <a:lnTo>
                        <a:pt x="86" y="85"/>
                      </a:lnTo>
                      <a:lnTo>
                        <a:pt x="86" y="118"/>
                      </a:lnTo>
                      <a:lnTo>
                        <a:pt x="87" y="147"/>
                      </a:lnTo>
                      <a:lnTo>
                        <a:pt x="88" y="161"/>
                      </a:lnTo>
                      <a:lnTo>
                        <a:pt x="93" y="129"/>
                      </a:lnTo>
                      <a:lnTo>
                        <a:pt x="100" y="104"/>
                      </a:lnTo>
                      <a:lnTo>
                        <a:pt x="98" y="133"/>
                      </a:lnTo>
                      <a:lnTo>
                        <a:pt x="94" y="156"/>
                      </a:lnTo>
                      <a:lnTo>
                        <a:pt x="92" y="175"/>
                      </a:lnTo>
                      <a:lnTo>
                        <a:pt x="94" y="194"/>
                      </a:lnTo>
                      <a:lnTo>
                        <a:pt x="95" y="218"/>
                      </a:lnTo>
                      <a:lnTo>
                        <a:pt x="95" y="238"/>
                      </a:lnTo>
                      <a:lnTo>
                        <a:pt x="93" y="256"/>
                      </a:lnTo>
                      <a:lnTo>
                        <a:pt x="108" y="242"/>
                      </a:lnTo>
                      <a:lnTo>
                        <a:pt x="125" y="215"/>
                      </a:lnTo>
                      <a:lnTo>
                        <a:pt x="141" y="186"/>
                      </a:lnTo>
                      <a:lnTo>
                        <a:pt x="130" y="217"/>
                      </a:lnTo>
                      <a:lnTo>
                        <a:pt x="114" y="249"/>
                      </a:lnTo>
                      <a:lnTo>
                        <a:pt x="99" y="261"/>
                      </a:lnTo>
                      <a:lnTo>
                        <a:pt x="93" y="268"/>
                      </a:lnTo>
                      <a:lnTo>
                        <a:pt x="94" y="281"/>
                      </a:lnTo>
                      <a:lnTo>
                        <a:pt x="107" y="292"/>
                      </a:lnTo>
                      <a:lnTo>
                        <a:pt x="125" y="288"/>
                      </a:lnTo>
                      <a:lnTo>
                        <a:pt x="140" y="281"/>
                      </a:lnTo>
                      <a:lnTo>
                        <a:pt x="161" y="252"/>
                      </a:lnTo>
                      <a:lnTo>
                        <a:pt x="148" y="280"/>
                      </a:lnTo>
                      <a:lnTo>
                        <a:pt x="129" y="292"/>
                      </a:lnTo>
                      <a:lnTo>
                        <a:pt x="146" y="295"/>
                      </a:lnTo>
                      <a:lnTo>
                        <a:pt x="191" y="292"/>
                      </a:lnTo>
                      <a:lnTo>
                        <a:pt x="201" y="285"/>
                      </a:lnTo>
                      <a:lnTo>
                        <a:pt x="207" y="274"/>
                      </a:lnTo>
                      <a:lnTo>
                        <a:pt x="206" y="247"/>
                      </a:lnTo>
                      <a:lnTo>
                        <a:pt x="206" y="224"/>
                      </a:lnTo>
                      <a:lnTo>
                        <a:pt x="214" y="190"/>
                      </a:lnTo>
                      <a:lnTo>
                        <a:pt x="230" y="169"/>
                      </a:lnTo>
                      <a:lnTo>
                        <a:pt x="218" y="192"/>
                      </a:lnTo>
                      <a:lnTo>
                        <a:pt x="213" y="216"/>
                      </a:lnTo>
                      <a:lnTo>
                        <a:pt x="211" y="231"/>
                      </a:lnTo>
                      <a:lnTo>
                        <a:pt x="211" y="251"/>
                      </a:lnTo>
                      <a:lnTo>
                        <a:pt x="211" y="265"/>
                      </a:lnTo>
                      <a:lnTo>
                        <a:pt x="211" y="278"/>
                      </a:lnTo>
                      <a:lnTo>
                        <a:pt x="202" y="291"/>
                      </a:lnTo>
                      <a:lnTo>
                        <a:pt x="227" y="291"/>
                      </a:lnTo>
                      <a:lnTo>
                        <a:pt x="249" y="281"/>
                      </a:lnTo>
                      <a:lnTo>
                        <a:pt x="255" y="271"/>
                      </a:lnTo>
                      <a:lnTo>
                        <a:pt x="258" y="245"/>
                      </a:lnTo>
                      <a:lnTo>
                        <a:pt x="256" y="221"/>
                      </a:lnTo>
                      <a:lnTo>
                        <a:pt x="256" y="215"/>
                      </a:lnTo>
                      <a:lnTo>
                        <a:pt x="260" y="201"/>
                      </a:lnTo>
                      <a:lnTo>
                        <a:pt x="260" y="222"/>
                      </a:lnTo>
                      <a:lnTo>
                        <a:pt x="263" y="236"/>
                      </a:lnTo>
                      <a:lnTo>
                        <a:pt x="262" y="255"/>
                      </a:lnTo>
                      <a:lnTo>
                        <a:pt x="260" y="270"/>
                      </a:lnTo>
                      <a:lnTo>
                        <a:pt x="255" y="281"/>
                      </a:lnTo>
                      <a:lnTo>
                        <a:pt x="269" y="270"/>
                      </a:lnTo>
                      <a:lnTo>
                        <a:pt x="279" y="263"/>
                      </a:lnTo>
                      <a:lnTo>
                        <a:pt x="284" y="263"/>
                      </a:lnTo>
                      <a:lnTo>
                        <a:pt x="286" y="250"/>
                      </a:lnTo>
                      <a:lnTo>
                        <a:pt x="275" y="235"/>
                      </a:lnTo>
                      <a:lnTo>
                        <a:pt x="268" y="221"/>
                      </a:lnTo>
                      <a:lnTo>
                        <a:pt x="277" y="231"/>
                      </a:lnTo>
                      <a:lnTo>
                        <a:pt x="282" y="240"/>
                      </a:lnTo>
                      <a:lnTo>
                        <a:pt x="275" y="224"/>
                      </a:lnTo>
                      <a:lnTo>
                        <a:pt x="271" y="207"/>
                      </a:lnTo>
                      <a:lnTo>
                        <a:pt x="270" y="195"/>
                      </a:lnTo>
                      <a:lnTo>
                        <a:pt x="276" y="208"/>
                      </a:lnTo>
                      <a:lnTo>
                        <a:pt x="279" y="230"/>
                      </a:lnTo>
                      <a:lnTo>
                        <a:pt x="279" y="202"/>
                      </a:lnTo>
                      <a:lnTo>
                        <a:pt x="282" y="196"/>
                      </a:lnTo>
                      <a:lnTo>
                        <a:pt x="277" y="183"/>
                      </a:lnTo>
                      <a:lnTo>
                        <a:pt x="270" y="166"/>
                      </a:lnTo>
                      <a:lnTo>
                        <a:pt x="263" y="136"/>
                      </a:lnTo>
                      <a:lnTo>
                        <a:pt x="270" y="152"/>
                      </a:lnTo>
                      <a:lnTo>
                        <a:pt x="278" y="179"/>
                      </a:lnTo>
                      <a:lnTo>
                        <a:pt x="285" y="193"/>
                      </a:lnTo>
                      <a:lnTo>
                        <a:pt x="286" y="174"/>
                      </a:lnTo>
                      <a:lnTo>
                        <a:pt x="282" y="152"/>
                      </a:lnTo>
                      <a:lnTo>
                        <a:pt x="275" y="131"/>
                      </a:lnTo>
                      <a:lnTo>
                        <a:pt x="268" y="113"/>
                      </a:lnTo>
                      <a:lnTo>
                        <a:pt x="261" y="93"/>
                      </a:lnTo>
                      <a:lnTo>
                        <a:pt x="270" y="108"/>
                      </a:lnTo>
                      <a:lnTo>
                        <a:pt x="278" y="125"/>
                      </a:lnTo>
                      <a:lnTo>
                        <a:pt x="281" y="134"/>
                      </a:lnTo>
                      <a:lnTo>
                        <a:pt x="285" y="155"/>
                      </a:lnTo>
                      <a:lnTo>
                        <a:pt x="293" y="170"/>
                      </a:lnTo>
                      <a:lnTo>
                        <a:pt x="311" y="182"/>
                      </a:lnTo>
                      <a:lnTo>
                        <a:pt x="297" y="178"/>
                      </a:lnTo>
                      <a:lnTo>
                        <a:pt x="290" y="173"/>
                      </a:lnTo>
                      <a:lnTo>
                        <a:pt x="288" y="193"/>
                      </a:lnTo>
                      <a:lnTo>
                        <a:pt x="307" y="196"/>
                      </a:lnTo>
                      <a:lnTo>
                        <a:pt x="316" y="202"/>
                      </a:lnTo>
                      <a:lnTo>
                        <a:pt x="331" y="194"/>
                      </a:lnTo>
                      <a:lnTo>
                        <a:pt x="335" y="172"/>
                      </a:lnTo>
                      <a:lnTo>
                        <a:pt x="332" y="161"/>
                      </a:lnTo>
                      <a:lnTo>
                        <a:pt x="331" y="151"/>
                      </a:lnTo>
                      <a:lnTo>
                        <a:pt x="329" y="129"/>
                      </a:lnTo>
                      <a:lnTo>
                        <a:pt x="322" y="104"/>
                      </a:lnTo>
                      <a:lnTo>
                        <a:pt x="317" y="100"/>
                      </a:lnTo>
                      <a:lnTo>
                        <a:pt x="310" y="86"/>
                      </a:lnTo>
                      <a:lnTo>
                        <a:pt x="304" y="74"/>
                      </a:lnTo>
                      <a:lnTo>
                        <a:pt x="296" y="59"/>
                      </a:lnTo>
                      <a:lnTo>
                        <a:pt x="292" y="47"/>
                      </a:lnTo>
                      <a:lnTo>
                        <a:pt x="277" y="36"/>
                      </a:lnTo>
                      <a:lnTo>
                        <a:pt x="261" y="29"/>
                      </a:lnTo>
                      <a:lnTo>
                        <a:pt x="238" y="24"/>
                      </a:lnTo>
                      <a:lnTo>
                        <a:pt x="231" y="17"/>
                      </a:lnTo>
                      <a:lnTo>
                        <a:pt x="217" y="12"/>
                      </a:lnTo>
                      <a:lnTo>
                        <a:pt x="194" y="11"/>
                      </a:lnTo>
                      <a:lnTo>
                        <a:pt x="160" y="12"/>
                      </a:lnTo>
                      <a:lnTo>
                        <a:pt x="217" y="4"/>
                      </a:lnTo>
                      <a:lnTo>
                        <a:pt x="211" y="0"/>
                      </a:lnTo>
                      <a:lnTo>
                        <a:pt x="184" y="2"/>
                      </a:lnTo>
                      <a:lnTo>
                        <a:pt x="162" y="0"/>
                      </a:lnTo>
                      <a:lnTo>
                        <a:pt x="148" y="4"/>
                      </a:lnTo>
                      <a:lnTo>
                        <a:pt x="140" y="9"/>
                      </a:lnTo>
                      <a:lnTo>
                        <a:pt x="130" y="18"/>
                      </a:lnTo>
                      <a:lnTo>
                        <a:pt x="113" y="28"/>
                      </a:lnTo>
                    </a:path>
                  </a:pathLst>
                </a:custGeom>
                <a:solidFill>
                  <a:srgbClr val="C00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9" name="Freeform 94"/>
                <p:cNvSpPr>
                  <a:spLocks/>
                </p:cNvSpPr>
                <p:nvPr/>
              </p:nvSpPr>
              <p:spPr bwMode="auto">
                <a:xfrm>
                  <a:off x="1483" y="1957"/>
                  <a:ext cx="28" cy="127"/>
                </a:xfrm>
                <a:custGeom>
                  <a:avLst/>
                  <a:gdLst>
                    <a:gd name="T0" fmla="*/ 25 w 28"/>
                    <a:gd name="T1" fmla="*/ 0 h 127"/>
                    <a:gd name="T2" fmla="*/ 21 w 28"/>
                    <a:gd name="T3" fmla="*/ 43 h 127"/>
                    <a:gd name="T4" fmla="*/ 16 w 28"/>
                    <a:gd name="T5" fmla="*/ 83 h 127"/>
                    <a:gd name="T6" fmla="*/ 0 w 28"/>
                    <a:gd name="T7" fmla="*/ 126 h 127"/>
                    <a:gd name="T8" fmla="*/ 17 w 28"/>
                    <a:gd name="T9" fmla="*/ 92 h 127"/>
                    <a:gd name="T10" fmla="*/ 26 w 28"/>
                    <a:gd name="T11" fmla="*/ 61 h 127"/>
                    <a:gd name="T12" fmla="*/ 27 w 28"/>
                    <a:gd name="T13" fmla="*/ 36 h 127"/>
                    <a:gd name="T14" fmla="*/ 25 w 28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"/>
                    <a:gd name="T25" fmla="*/ 0 h 127"/>
                    <a:gd name="T26" fmla="*/ 28 w 28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" h="127">
                      <a:moveTo>
                        <a:pt x="25" y="0"/>
                      </a:moveTo>
                      <a:lnTo>
                        <a:pt x="21" y="43"/>
                      </a:lnTo>
                      <a:lnTo>
                        <a:pt x="16" y="83"/>
                      </a:lnTo>
                      <a:lnTo>
                        <a:pt x="0" y="126"/>
                      </a:lnTo>
                      <a:lnTo>
                        <a:pt x="17" y="92"/>
                      </a:lnTo>
                      <a:lnTo>
                        <a:pt x="26" y="61"/>
                      </a:lnTo>
                      <a:lnTo>
                        <a:pt x="27" y="36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0" name="Freeform 95"/>
                <p:cNvSpPr>
                  <a:spLocks/>
                </p:cNvSpPr>
                <p:nvPr/>
              </p:nvSpPr>
              <p:spPr bwMode="auto">
                <a:xfrm>
                  <a:off x="1428" y="1936"/>
                  <a:ext cx="37" cy="147"/>
                </a:xfrm>
                <a:custGeom>
                  <a:avLst/>
                  <a:gdLst>
                    <a:gd name="T0" fmla="*/ 36 w 37"/>
                    <a:gd name="T1" fmla="*/ 0 h 147"/>
                    <a:gd name="T2" fmla="*/ 32 w 37"/>
                    <a:gd name="T3" fmla="*/ 35 h 147"/>
                    <a:gd name="T4" fmla="*/ 24 w 37"/>
                    <a:gd name="T5" fmla="*/ 83 h 147"/>
                    <a:gd name="T6" fmla="*/ 16 w 37"/>
                    <a:gd name="T7" fmla="*/ 114 h 147"/>
                    <a:gd name="T8" fmla="*/ 0 w 37"/>
                    <a:gd name="T9" fmla="*/ 146 h 147"/>
                    <a:gd name="T10" fmla="*/ 23 w 37"/>
                    <a:gd name="T11" fmla="*/ 107 h 147"/>
                    <a:gd name="T12" fmla="*/ 31 w 37"/>
                    <a:gd name="T13" fmla="*/ 75 h 147"/>
                    <a:gd name="T14" fmla="*/ 33 w 37"/>
                    <a:gd name="T15" fmla="*/ 56 h 147"/>
                    <a:gd name="T16" fmla="*/ 36 w 37"/>
                    <a:gd name="T17" fmla="*/ 0 h 1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147"/>
                    <a:gd name="T29" fmla="*/ 37 w 37"/>
                    <a:gd name="T30" fmla="*/ 147 h 1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147">
                      <a:moveTo>
                        <a:pt x="36" y="0"/>
                      </a:moveTo>
                      <a:lnTo>
                        <a:pt x="32" y="35"/>
                      </a:lnTo>
                      <a:lnTo>
                        <a:pt x="24" y="83"/>
                      </a:lnTo>
                      <a:lnTo>
                        <a:pt x="16" y="114"/>
                      </a:lnTo>
                      <a:lnTo>
                        <a:pt x="0" y="146"/>
                      </a:lnTo>
                      <a:lnTo>
                        <a:pt x="23" y="107"/>
                      </a:lnTo>
                      <a:lnTo>
                        <a:pt x="31" y="75"/>
                      </a:lnTo>
                      <a:lnTo>
                        <a:pt x="33" y="56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1" name="Freeform 96"/>
                <p:cNvSpPr>
                  <a:spLocks/>
                </p:cNvSpPr>
                <p:nvPr/>
              </p:nvSpPr>
              <p:spPr bwMode="auto">
                <a:xfrm>
                  <a:off x="1371" y="2071"/>
                  <a:ext cx="17" cy="55"/>
                </a:xfrm>
                <a:custGeom>
                  <a:avLst/>
                  <a:gdLst>
                    <a:gd name="T0" fmla="*/ 16 w 17"/>
                    <a:gd name="T1" fmla="*/ 0 h 55"/>
                    <a:gd name="T2" fmla="*/ 14 w 17"/>
                    <a:gd name="T3" fmla="*/ 23 h 55"/>
                    <a:gd name="T4" fmla="*/ 7 w 17"/>
                    <a:gd name="T5" fmla="*/ 46 h 55"/>
                    <a:gd name="T6" fmla="*/ 0 w 17"/>
                    <a:gd name="T7" fmla="*/ 54 h 55"/>
                    <a:gd name="T8" fmla="*/ 7 w 17"/>
                    <a:gd name="T9" fmla="*/ 33 h 55"/>
                    <a:gd name="T10" fmla="*/ 16 w 17"/>
                    <a:gd name="T11" fmla="*/ 0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55"/>
                    <a:gd name="T20" fmla="*/ 17 w 1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55">
                      <a:moveTo>
                        <a:pt x="16" y="0"/>
                      </a:moveTo>
                      <a:lnTo>
                        <a:pt x="14" y="23"/>
                      </a:lnTo>
                      <a:lnTo>
                        <a:pt x="7" y="46"/>
                      </a:lnTo>
                      <a:lnTo>
                        <a:pt x="0" y="54"/>
                      </a:lnTo>
                      <a:lnTo>
                        <a:pt x="7" y="33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2" name="Freeform 97"/>
                <p:cNvSpPr>
                  <a:spLocks/>
                </p:cNvSpPr>
                <p:nvPr/>
              </p:nvSpPr>
              <p:spPr bwMode="auto">
                <a:xfrm>
                  <a:off x="1354" y="2006"/>
                  <a:ext cx="17" cy="101"/>
                </a:xfrm>
                <a:custGeom>
                  <a:avLst/>
                  <a:gdLst>
                    <a:gd name="T0" fmla="*/ 16 w 17"/>
                    <a:gd name="T1" fmla="*/ 0 h 101"/>
                    <a:gd name="T2" fmla="*/ 11 w 17"/>
                    <a:gd name="T3" fmla="*/ 31 h 101"/>
                    <a:gd name="T4" fmla="*/ 4 w 17"/>
                    <a:gd name="T5" fmla="*/ 63 h 101"/>
                    <a:gd name="T6" fmla="*/ 4 w 17"/>
                    <a:gd name="T7" fmla="*/ 79 h 101"/>
                    <a:gd name="T8" fmla="*/ 6 w 17"/>
                    <a:gd name="T9" fmla="*/ 100 h 101"/>
                    <a:gd name="T10" fmla="*/ 0 w 17"/>
                    <a:gd name="T11" fmla="*/ 76 h 101"/>
                    <a:gd name="T12" fmla="*/ 0 w 17"/>
                    <a:gd name="T13" fmla="*/ 53 h 101"/>
                    <a:gd name="T14" fmla="*/ 6 w 17"/>
                    <a:gd name="T15" fmla="*/ 35 h 101"/>
                    <a:gd name="T16" fmla="*/ 16 w 17"/>
                    <a:gd name="T17" fmla="*/ 0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01"/>
                    <a:gd name="T29" fmla="*/ 17 w 17"/>
                    <a:gd name="T30" fmla="*/ 101 h 10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01">
                      <a:moveTo>
                        <a:pt x="16" y="0"/>
                      </a:moveTo>
                      <a:lnTo>
                        <a:pt x="11" y="31"/>
                      </a:lnTo>
                      <a:lnTo>
                        <a:pt x="4" y="63"/>
                      </a:lnTo>
                      <a:lnTo>
                        <a:pt x="4" y="79"/>
                      </a:lnTo>
                      <a:lnTo>
                        <a:pt x="6" y="100"/>
                      </a:lnTo>
                      <a:lnTo>
                        <a:pt x="0" y="76"/>
                      </a:lnTo>
                      <a:lnTo>
                        <a:pt x="0" y="53"/>
                      </a:lnTo>
                      <a:lnTo>
                        <a:pt x="6" y="35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3" name="Freeform 98"/>
                <p:cNvSpPr>
                  <a:spLocks/>
                </p:cNvSpPr>
                <p:nvPr/>
              </p:nvSpPr>
              <p:spPr bwMode="auto">
                <a:xfrm>
                  <a:off x="1412" y="1943"/>
                  <a:ext cx="17" cy="66"/>
                </a:xfrm>
                <a:custGeom>
                  <a:avLst/>
                  <a:gdLst>
                    <a:gd name="T0" fmla="*/ 16 w 17"/>
                    <a:gd name="T1" fmla="*/ 0 h 66"/>
                    <a:gd name="T2" fmla="*/ 5 w 17"/>
                    <a:gd name="T3" fmla="*/ 19 h 66"/>
                    <a:gd name="T4" fmla="*/ 0 w 17"/>
                    <a:gd name="T5" fmla="*/ 38 h 66"/>
                    <a:gd name="T6" fmla="*/ 0 w 17"/>
                    <a:gd name="T7" fmla="*/ 65 h 66"/>
                    <a:gd name="T8" fmla="*/ 5 w 17"/>
                    <a:gd name="T9" fmla="*/ 34 h 66"/>
                    <a:gd name="T10" fmla="*/ 16 w 17"/>
                    <a:gd name="T11" fmla="*/ 20 h 66"/>
                    <a:gd name="T12" fmla="*/ 16 w 17"/>
                    <a:gd name="T13" fmla="*/ 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66"/>
                    <a:gd name="T23" fmla="*/ 17 w 17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66">
                      <a:moveTo>
                        <a:pt x="16" y="0"/>
                      </a:moveTo>
                      <a:lnTo>
                        <a:pt x="5" y="19"/>
                      </a:lnTo>
                      <a:lnTo>
                        <a:pt x="0" y="38"/>
                      </a:lnTo>
                      <a:lnTo>
                        <a:pt x="0" y="65"/>
                      </a:lnTo>
                      <a:lnTo>
                        <a:pt x="5" y="34"/>
                      </a:lnTo>
                      <a:lnTo>
                        <a:pt x="16" y="2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4" name="Freeform 99"/>
                <p:cNvSpPr>
                  <a:spLocks/>
                </p:cNvSpPr>
                <p:nvPr/>
              </p:nvSpPr>
              <p:spPr bwMode="auto">
                <a:xfrm>
                  <a:off x="1422" y="1978"/>
                  <a:ext cx="17" cy="74"/>
                </a:xfrm>
                <a:custGeom>
                  <a:avLst/>
                  <a:gdLst>
                    <a:gd name="T0" fmla="*/ 0 w 17"/>
                    <a:gd name="T1" fmla="*/ 73 h 74"/>
                    <a:gd name="T2" fmla="*/ 9 w 17"/>
                    <a:gd name="T3" fmla="*/ 44 h 74"/>
                    <a:gd name="T4" fmla="*/ 13 w 17"/>
                    <a:gd name="T5" fmla="*/ 21 h 74"/>
                    <a:gd name="T6" fmla="*/ 16 w 17"/>
                    <a:gd name="T7" fmla="*/ 0 h 74"/>
                    <a:gd name="T8" fmla="*/ 16 w 17"/>
                    <a:gd name="T9" fmla="*/ 34 h 74"/>
                    <a:gd name="T10" fmla="*/ 10 w 17"/>
                    <a:gd name="T11" fmla="*/ 56 h 74"/>
                    <a:gd name="T12" fmla="*/ 0 w 17"/>
                    <a:gd name="T13" fmla="*/ 73 h 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74"/>
                    <a:gd name="T23" fmla="*/ 17 w 17"/>
                    <a:gd name="T24" fmla="*/ 74 h 7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74">
                      <a:moveTo>
                        <a:pt x="0" y="73"/>
                      </a:moveTo>
                      <a:lnTo>
                        <a:pt x="9" y="44"/>
                      </a:lnTo>
                      <a:lnTo>
                        <a:pt x="13" y="21"/>
                      </a:lnTo>
                      <a:lnTo>
                        <a:pt x="16" y="0"/>
                      </a:lnTo>
                      <a:lnTo>
                        <a:pt x="16" y="34"/>
                      </a:lnTo>
                      <a:lnTo>
                        <a:pt x="10" y="56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5" name="Freeform 100"/>
                <p:cNvSpPr>
                  <a:spLocks/>
                </p:cNvSpPr>
                <p:nvPr/>
              </p:nvSpPr>
              <p:spPr bwMode="auto">
                <a:xfrm>
                  <a:off x="1419" y="2062"/>
                  <a:ext cx="37" cy="64"/>
                </a:xfrm>
                <a:custGeom>
                  <a:avLst/>
                  <a:gdLst>
                    <a:gd name="T0" fmla="*/ 36 w 37"/>
                    <a:gd name="T1" fmla="*/ 0 h 64"/>
                    <a:gd name="T2" fmla="*/ 27 w 37"/>
                    <a:gd name="T3" fmla="*/ 15 h 64"/>
                    <a:gd name="T4" fmla="*/ 15 w 37"/>
                    <a:gd name="T5" fmla="*/ 29 h 64"/>
                    <a:gd name="T6" fmla="*/ 6 w 37"/>
                    <a:gd name="T7" fmla="*/ 46 h 64"/>
                    <a:gd name="T8" fmla="*/ 0 w 37"/>
                    <a:gd name="T9" fmla="*/ 63 h 64"/>
                    <a:gd name="T10" fmla="*/ 13 w 37"/>
                    <a:gd name="T11" fmla="*/ 42 h 64"/>
                    <a:gd name="T12" fmla="*/ 26 w 37"/>
                    <a:gd name="T13" fmla="*/ 24 h 64"/>
                    <a:gd name="T14" fmla="*/ 36 w 37"/>
                    <a:gd name="T15" fmla="*/ 0 h 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64"/>
                    <a:gd name="T26" fmla="*/ 37 w 37"/>
                    <a:gd name="T27" fmla="*/ 64 h 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64">
                      <a:moveTo>
                        <a:pt x="36" y="0"/>
                      </a:moveTo>
                      <a:lnTo>
                        <a:pt x="27" y="15"/>
                      </a:lnTo>
                      <a:lnTo>
                        <a:pt x="15" y="29"/>
                      </a:lnTo>
                      <a:lnTo>
                        <a:pt x="6" y="46"/>
                      </a:lnTo>
                      <a:lnTo>
                        <a:pt x="0" y="63"/>
                      </a:lnTo>
                      <a:lnTo>
                        <a:pt x="13" y="42"/>
                      </a:lnTo>
                      <a:lnTo>
                        <a:pt x="26" y="24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6" name="Freeform 101"/>
                <p:cNvSpPr>
                  <a:spLocks/>
                </p:cNvSpPr>
                <p:nvPr/>
              </p:nvSpPr>
              <p:spPr bwMode="auto">
                <a:xfrm>
                  <a:off x="1504" y="1999"/>
                  <a:ext cx="49" cy="161"/>
                </a:xfrm>
                <a:custGeom>
                  <a:avLst/>
                  <a:gdLst>
                    <a:gd name="T0" fmla="*/ 0 w 49"/>
                    <a:gd name="T1" fmla="*/ 160 h 161"/>
                    <a:gd name="T2" fmla="*/ 13 w 49"/>
                    <a:gd name="T3" fmla="*/ 120 h 161"/>
                    <a:gd name="T4" fmla="*/ 20 w 49"/>
                    <a:gd name="T5" fmla="*/ 88 h 161"/>
                    <a:gd name="T6" fmla="*/ 33 w 49"/>
                    <a:gd name="T7" fmla="*/ 63 h 161"/>
                    <a:gd name="T8" fmla="*/ 48 w 49"/>
                    <a:gd name="T9" fmla="*/ 22 h 161"/>
                    <a:gd name="T10" fmla="*/ 48 w 49"/>
                    <a:gd name="T11" fmla="*/ 0 h 161"/>
                    <a:gd name="T12" fmla="*/ 29 w 49"/>
                    <a:gd name="T13" fmla="*/ 55 h 161"/>
                    <a:gd name="T14" fmla="*/ 14 w 49"/>
                    <a:gd name="T15" fmla="*/ 90 h 161"/>
                    <a:gd name="T16" fmla="*/ 12 w 49"/>
                    <a:gd name="T17" fmla="*/ 117 h 161"/>
                    <a:gd name="T18" fmla="*/ 0 w 49"/>
                    <a:gd name="T19" fmla="*/ 160 h 1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"/>
                    <a:gd name="T31" fmla="*/ 0 h 161"/>
                    <a:gd name="T32" fmla="*/ 49 w 49"/>
                    <a:gd name="T33" fmla="*/ 161 h 1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" h="161">
                      <a:moveTo>
                        <a:pt x="0" y="160"/>
                      </a:moveTo>
                      <a:lnTo>
                        <a:pt x="13" y="120"/>
                      </a:lnTo>
                      <a:lnTo>
                        <a:pt x="20" y="88"/>
                      </a:lnTo>
                      <a:lnTo>
                        <a:pt x="33" y="63"/>
                      </a:lnTo>
                      <a:lnTo>
                        <a:pt x="48" y="22"/>
                      </a:lnTo>
                      <a:lnTo>
                        <a:pt x="48" y="0"/>
                      </a:lnTo>
                      <a:lnTo>
                        <a:pt x="29" y="55"/>
                      </a:lnTo>
                      <a:lnTo>
                        <a:pt x="14" y="90"/>
                      </a:lnTo>
                      <a:lnTo>
                        <a:pt x="12" y="117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7" name="Freeform 102"/>
                <p:cNvSpPr>
                  <a:spLocks/>
                </p:cNvSpPr>
                <p:nvPr/>
              </p:nvSpPr>
              <p:spPr bwMode="auto">
                <a:xfrm>
                  <a:off x="1595" y="1966"/>
                  <a:ext cx="17" cy="66"/>
                </a:xfrm>
                <a:custGeom>
                  <a:avLst/>
                  <a:gdLst>
                    <a:gd name="T0" fmla="*/ 6 w 17"/>
                    <a:gd name="T1" fmla="*/ 0 h 66"/>
                    <a:gd name="T2" fmla="*/ 6 w 17"/>
                    <a:gd name="T3" fmla="*/ 32 h 66"/>
                    <a:gd name="T4" fmla="*/ 16 w 17"/>
                    <a:gd name="T5" fmla="*/ 52 h 66"/>
                    <a:gd name="T6" fmla="*/ 16 w 17"/>
                    <a:gd name="T7" fmla="*/ 65 h 66"/>
                    <a:gd name="T8" fmla="*/ 6 w 17"/>
                    <a:gd name="T9" fmla="*/ 44 h 66"/>
                    <a:gd name="T10" fmla="*/ 0 w 17"/>
                    <a:gd name="T11" fmla="*/ 27 h 66"/>
                    <a:gd name="T12" fmla="*/ 6 w 17"/>
                    <a:gd name="T13" fmla="*/ 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66"/>
                    <a:gd name="T23" fmla="*/ 17 w 17"/>
                    <a:gd name="T24" fmla="*/ 66 h 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66">
                      <a:moveTo>
                        <a:pt x="6" y="0"/>
                      </a:moveTo>
                      <a:lnTo>
                        <a:pt x="6" y="32"/>
                      </a:lnTo>
                      <a:lnTo>
                        <a:pt x="16" y="52"/>
                      </a:lnTo>
                      <a:lnTo>
                        <a:pt x="16" y="65"/>
                      </a:lnTo>
                      <a:lnTo>
                        <a:pt x="6" y="44"/>
                      </a:lnTo>
                      <a:lnTo>
                        <a:pt x="0" y="27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8" name="Freeform 103"/>
                <p:cNvSpPr>
                  <a:spLocks/>
                </p:cNvSpPr>
                <p:nvPr/>
              </p:nvSpPr>
              <p:spPr bwMode="auto">
                <a:xfrm>
                  <a:off x="1608" y="1963"/>
                  <a:ext cx="17" cy="83"/>
                </a:xfrm>
                <a:custGeom>
                  <a:avLst/>
                  <a:gdLst>
                    <a:gd name="T0" fmla="*/ 0 w 17"/>
                    <a:gd name="T1" fmla="*/ 0 h 83"/>
                    <a:gd name="T2" fmla="*/ 4 w 17"/>
                    <a:gd name="T3" fmla="*/ 33 h 83"/>
                    <a:gd name="T4" fmla="*/ 9 w 17"/>
                    <a:gd name="T5" fmla="*/ 55 h 83"/>
                    <a:gd name="T6" fmla="*/ 16 w 17"/>
                    <a:gd name="T7" fmla="*/ 82 h 83"/>
                    <a:gd name="T8" fmla="*/ 9 w 17"/>
                    <a:gd name="T9" fmla="*/ 40 h 83"/>
                    <a:gd name="T10" fmla="*/ 0 w 17"/>
                    <a:gd name="T11" fmla="*/ 0 h 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3"/>
                    <a:gd name="T20" fmla="*/ 17 w 17"/>
                    <a:gd name="T21" fmla="*/ 83 h 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3">
                      <a:moveTo>
                        <a:pt x="0" y="0"/>
                      </a:moveTo>
                      <a:lnTo>
                        <a:pt x="4" y="33"/>
                      </a:lnTo>
                      <a:lnTo>
                        <a:pt x="9" y="55"/>
                      </a:lnTo>
                      <a:lnTo>
                        <a:pt x="16" y="82"/>
                      </a:lnTo>
                      <a:lnTo>
                        <a:pt x="9" y="4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9" name="Freeform 104"/>
                <p:cNvSpPr>
                  <a:spLocks/>
                </p:cNvSpPr>
                <p:nvPr/>
              </p:nvSpPr>
              <p:spPr bwMode="auto">
                <a:xfrm>
                  <a:off x="1610" y="2059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9 w 17"/>
                    <a:gd name="T3" fmla="*/ 16 h 17"/>
                    <a:gd name="T4" fmla="*/ 16 w 17"/>
                    <a:gd name="T5" fmla="*/ 12 h 17"/>
                    <a:gd name="T6" fmla="*/ 10 w 17"/>
                    <a:gd name="T7" fmla="*/ 4 h 17"/>
                    <a:gd name="T8" fmla="*/ 0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0" y="0"/>
                      </a:moveTo>
                      <a:lnTo>
                        <a:pt x="9" y="16"/>
                      </a:lnTo>
                      <a:lnTo>
                        <a:pt x="16" y="12"/>
                      </a:lnTo>
                      <a:lnTo>
                        <a:pt x="10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0" name="Freeform 105"/>
                <p:cNvSpPr>
                  <a:spLocks/>
                </p:cNvSpPr>
                <p:nvPr/>
              </p:nvSpPr>
              <p:spPr bwMode="auto">
                <a:xfrm>
                  <a:off x="1536" y="1925"/>
                  <a:ext cx="17" cy="72"/>
                </a:xfrm>
                <a:custGeom>
                  <a:avLst/>
                  <a:gdLst>
                    <a:gd name="T0" fmla="*/ 6 w 17"/>
                    <a:gd name="T1" fmla="*/ 0 h 72"/>
                    <a:gd name="T2" fmla="*/ 9 w 17"/>
                    <a:gd name="T3" fmla="*/ 30 h 72"/>
                    <a:gd name="T4" fmla="*/ 6 w 17"/>
                    <a:gd name="T5" fmla="*/ 51 h 72"/>
                    <a:gd name="T6" fmla="*/ 0 w 17"/>
                    <a:gd name="T7" fmla="*/ 71 h 72"/>
                    <a:gd name="T8" fmla="*/ 16 w 17"/>
                    <a:gd name="T9" fmla="*/ 41 h 72"/>
                    <a:gd name="T10" fmla="*/ 16 w 17"/>
                    <a:gd name="T11" fmla="*/ 23 h 72"/>
                    <a:gd name="T12" fmla="*/ 6 w 1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72"/>
                    <a:gd name="T23" fmla="*/ 17 w 17"/>
                    <a:gd name="T24" fmla="*/ 72 h 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72">
                      <a:moveTo>
                        <a:pt x="6" y="0"/>
                      </a:moveTo>
                      <a:lnTo>
                        <a:pt x="9" y="30"/>
                      </a:lnTo>
                      <a:lnTo>
                        <a:pt x="6" y="51"/>
                      </a:lnTo>
                      <a:lnTo>
                        <a:pt x="0" y="71"/>
                      </a:lnTo>
                      <a:lnTo>
                        <a:pt x="16" y="41"/>
                      </a:lnTo>
                      <a:lnTo>
                        <a:pt x="16" y="2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800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1" name="Group 106"/>
            <p:cNvGrpSpPr>
              <a:grpSpLocks/>
            </p:cNvGrpSpPr>
            <p:nvPr/>
          </p:nvGrpSpPr>
          <p:grpSpPr bwMode="auto">
            <a:xfrm>
              <a:off x="339" y="2168"/>
              <a:ext cx="1292" cy="772"/>
              <a:chOff x="339" y="2168"/>
              <a:chExt cx="1292" cy="772"/>
            </a:xfrm>
          </p:grpSpPr>
          <p:grpSp>
            <p:nvGrpSpPr>
              <p:cNvPr id="10291" name="Group 107"/>
              <p:cNvGrpSpPr>
                <a:grpSpLocks/>
              </p:cNvGrpSpPr>
              <p:nvPr/>
            </p:nvGrpSpPr>
            <p:grpSpPr bwMode="auto">
              <a:xfrm>
                <a:off x="339" y="2168"/>
                <a:ext cx="1292" cy="772"/>
                <a:chOff x="339" y="2168"/>
                <a:chExt cx="1292" cy="772"/>
              </a:xfrm>
            </p:grpSpPr>
            <p:grpSp>
              <p:nvGrpSpPr>
                <p:cNvPr id="10295" name="Group 108"/>
                <p:cNvGrpSpPr>
                  <a:grpSpLocks/>
                </p:cNvGrpSpPr>
                <p:nvPr/>
              </p:nvGrpSpPr>
              <p:grpSpPr bwMode="auto">
                <a:xfrm>
                  <a:off x="377" y="2187"/>
                  <a:ext cx="197" cy="183"/>
                  <a:chOff x="377" y="2187"/>
                  <a:chExt cx="197" cy="183"/>
                </a:xfrm>
              </p:grpSpPr>
              <p:grpSp>
                <p:nvGrpSpPr>
                  <p:cNvPr id="10321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377" y="2217"/>
                    <a:ext cx="45" cy="153"/>
                    <a:chOff x="377" y="2217"/>
                    <a:chExt cx="45" cy="153"/>
                  </a:xfrm>
                </p:grpSpPr>
                <p:grpSp>
                  <p:nvGrpSpPr>
                    <p:cNvPr id="10326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7" y="2217"/>
                      <a:ext cx="45" cy="153"/>
                      <a:chOff x="377" y="2217"/>
                      <a:chExt cx="45" cy="153"/>
                    </a:xfrm>
                  </p:grpSpPr>
                  <p:sp>
                    <p:nvSpPr>
                      <p:cNvPr id="10329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1" y="2245"/>
                        <a:ext cx="21" cy="125"/>
                      </a:xfrm>
                      <a:custGeom>
                        <a:avLst/>
                        <a:gdLst>
                          <a:gd name="T0" fmla="*/ 0 w 21"/>
                          <a:gd name="T1" fmla="*/ 124 h 125"/>
                          <a:gd name="T2" fmla="*/ 0 w 21"/>
                          <a:gd name="T3" fmla="*/ 35 h 125"/>
                          <a:gd name="T4" fmla="*/ 8 w 21"/>
                          <a:gd name="T5" fmla="*/ 0 h 125"/>
                          <a:gd name="T6" fmla="*/ 20 w 21"/>
                          <a:gd name="T7" fmla="*/ 0 h 125"/>
                          <a:gd name="T8" fmla="*/ 7 w 21"/>
                          <a:gd name="T9" fmla="*/ 37 h 125"/>
                          <a:gd name="T10" fmla="*/ 7 w 21"/>
                          <a:gd name="T11" fmla="*/ 122 h 125"/>
                          <a:gd name="T12" fmla="*/ 0 w 21"/>
                          <a:gd name="T13" fmla="*/ 124 h 12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1"/>
                          <a:gd name="T22" fmla="*/ 0 h 125"/>
                          <a:gd name="T23" fmla="*/ 21 w 21"/>
                          <a:gd name="T24" fmla="*/ 125 h 12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1" h="125">
                            <a:moveTo>
                              <a:pt x="0" y="124"/>
                            </a:moveTo>
                            <a:lnTo>
                              <a:pt x="0" y="35"/>
                            </a:lnTo>
                            <a:lnTo>
                              <a:pt x="8" y="0"/>
                            </a:lnTo>
                            <a:lnTo>
                              <a:pt x="20" y="0"/>
                            </a:lnTo>
                            <a:lnTo>
                              <a:pt x="7" y="37"/>
                            </a:lnTo>
                            <a:lnTo>
                              <a:pt x="7" y="122"/>
                            </a:lnTo>
                            <a:lnTo>
                              <a:pt x="0" y="124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30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3" y="2244"/>
                        <a:ext cx="17" cy="126"/>
                      </a:xfrm>
                      <a:custGeom>
                        <a:avLst/>
                        <a:gdLst>
                          <a:gd name="T0" fmla="*/ 0 w 17"/>
                          <a:gd name="T1" fmla="*/ 0 h 126"/>
                          <a:gd name="T2" fmla="*/ 0 w 17"/>
                          <a:gd name="T3" fmla="*/ 116 h 126"/>
                          <a:gd name="T4" fmla="*/ 16 w 17"/>
                          <a:gd name="T5" fmla="*/ 125 h 126"/>
                          <a:gd name="T6" fmla="*/ 16 w 17"/>
                          <a:gd name="T7" fmla="*/ 20 h 126"/>
                          <a:gd name="T8" fmla="*/ 0 w 17"/>
                          <a:gd name="T9" fmla="*/ 0 h 12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126"/>
                          <a:gd name="T17" fmla="*/ 17 w 17"/>
                          <a:gd name="T18" fmla="*/ 126 h 12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126">
                            <a:moveTo>
                              <a:pt x="0" y="0"/>
                            </a:moveTo>
                            <a:lnTo>
                              <a:pt x="0" y="116"/>
                            </a:lnTo>
                            <a:lnTo>
                              <a:pt x="16" y="125"/>
                            </a:lnTo>
                            <a:lnTo>
                              <a:pt x="16" y="2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3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" y="2217"/>
                        <a:ext cx="39" cy="66"/>
                      </a:xfrm>
                      <a:custGeom>
                        <a:avLst/>
                        <a:gdLst>
                          <a:gd name="T0" fmla="*/ 0 w 39"/>
                          <a:gd name="T1" fmla="*/ 0 h 66"/>
                          <a:gd name="T2" fmla="*/ 38 w 39"/>
                          <a:gd name="T3" fmla="*/ 24 h 66"/>
                          <a:gd name="T4" fmla="*/ 24 w 39"/>
                          <a:gd name="T5" fmla="*/ 65 h 66"/>
                          <a:gd name="T6" fmla="*/ 15 w 39"/>
                          <a:gd name="T7" fmla="*/ 58 h 66"/>
                          <a:gd name="T8" fmla="*/ 0 w 39"/>
                          <a:gd name="T9" fmla="*/ 0 h 6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9"/>
                          <a:gd name="T16" fmla="*/ 0 h 66"/>
                          <a:gd name="T17" fmla="*/ 39 w 39"/>
                          <a:gd name="T18" fmla="*/ 66 h 6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9" h="66">
                            <a:moveTo>
                              <a:pt x="0" y="0"/>
                            </a:moveTo>
                            <a:lnTo>
                              <a:pt x="38" y="24"/>
                            </a:lnTo>
                            <a:lnTo>
                              <a:pt x="24" y="65"/>
                            </a:lnTo>
                            <a:lnTo>
                              <a:pt x="15" y="5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327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2241"/>
                      <a:ext cx="3" cy="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328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2258"/>
                      <a:ext cx="2" cy="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1032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528" y="2187"/>
                    <a:ext cx="46" cy="154"/>
                    <a:chOff x="528" y="2187"/>
                    <a:chExt cx="46" cy="154"/>
                  </a:xfrm>
                </p:grpSpPr>
                <p:sp>
                  <p:nvSpPr>
                    <p:cNvPr id="10323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553" y="2216"/>
                      <a:ext cx="21" cy="125"/>
                    </a:xfrm>
                    <a:custGeom>
                      <a:avLst/>
                      <a:gdLst>
                        <a:gd name="T0" fmla="*/ 0 w 21"/>
                        <a:gd name="T1" fmla="*/ 124 h 125"/>
                        <a:gd name="T2" fmla="*/ 0 w 21"/>
                        <a:gd name="T3" fmla="*/ 35 h 125"/>
                        <a:gd name="T4" fmla="*/ 8 w 21"/>
                        <a:gd name="T5" fmla="*/ 0 h 125"/>
                        <a:gd name="T6" fmla="*/ 20 w 21"/>
                        <a:gd name="T7" fmla="*/ 0 h 125"/>
                        <a:gd name="T8" fmla="*/ 7 w 21"/>
                        <a:gd name="T9" fmla="*/ 36 h 125"/>
                        <a:gd name="T10" fmla="*/ 7 w 21"/>
                        <a:gd name="T11" fmla="*/ 122 h 125"/>
                        <a:gd name="T12" fmla="*/ 0 w 21"/>
                        <a:gd name="T13" fmla="*/ 124 h 1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"/>
                        <a:gd name="T22" fmla="*/ 0 h 125"/>
                        <a:gd name="T23" fmla="*/ 21 w 21"/>
                        <a:gd name="T24" fmla="*/ 125 h 1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" h="125">
                          <a:moveTo>
                            <a:pt x="0" y="124"/>
                          </a:moveTo>
                          <a:lnTo>
                            <a:pt x="0" y="35"/>
                          </a:lnTo>
                          <a:lnTo>
                            <a:pt x="8" y="0"/>
                          </a:lnTo>
                          <a:lnTo>
                            <a:pt x="20" y="0"/>
                          </a:lnTo>
                          <a:lnTo>
                            <a:pt x="7" y="36"/>
                          </a:lnTo>
                          <a:lnTo>
                            <a:pt x="7" y="122"/>
                          </a:lnTo>
                          <a:lnTo>
                            <a:pt x="0" y="124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4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545" y="2215"/>
                      <a:ext cx="17" cy="126"/>
                    </a:xfrm>
                    <a:custGeom>
                      <a:avLst/>
                      <a:gdLst>
                        <a:gd name="T0" fmla="*/ 0 w 17"/>
                        <a:gd name="T1" fmla="*/ 0 h 126"/>
                        <a:gd name="T2" fmla="*/ 0 w 17"/>
                        <a:gd name="T3" fmla="*/ 120 h 126"/>
                        <a:gd name="T4" fmla="*/ 16 w 17"/>
                        <a:gd name="T5" fmla="*/ 125 h 126"/>
                        <a:gd name="T6" fmla="*/ 16 w 17"/>
                        <a:gd name="T7" fmla="*/ 20 h 126"/>
                        <a:gd name="T8" fmla="*/ 0 w 17"/>
                        <a:gd name="T9" fmla="*/ 0 h 1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126"/>
                        <a:gd name="T17" fmla="*/ 17 w 17"/>
                        <a:gd name="T18" fmla="*/ 126 h 1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126">
                          <a:moveTo>
                            <a:pt x="0" y="0"/>
                          </a:moveTo>
                          <a:lnTo>
                            <a:pt x="0" y="120"/>
                          </a:lnTo>
                          <a:lnTo>
                            <a:pt x="16" y="125"/>
                          </a:lnTo>
                          <a:lnTo>
                            <a:pt x="16" y="2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5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528" y="2187"/>
                      <a:ext cx="40" cy="66"/>
                    </a:xfrm>
                    <a:custGeom>
                      <a:avLst/>
                      <a:gdLst>
                        <a:gd name="T0" fmla="*/ 0 w 40"/>
                        <a:gd name="T1" fmla="*/ 0 h 66"/>
                        <a:gd name="T2" fmla="*/ 39 w 40"/>
                        <a:gd name="T3" fmla="*/ 24 h 66"/>
                        <a:gd name="T4" fmla="*/ 25 w 40"/>
                        <a:gd name="T5" fmla="*/ 65 h 66"/>
                        <a:gd name="T6" fmla="*/ 16 w 40"/>
                        <a:gd name="T7" fmla="*/ 58 h 66"/>
                        <a:gd name="T8" fmla="*/ 0 w 40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"/>
                        <a:gd name="T16" fmla="*/ 0 h 66"/>
                        <a:gd name="T17" fmla="*/ 40 w 40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" h="66">
                          <a:moveTo>
                            <a:pt x="0" y="0"/>
                          </a:moveTo>
                          <a:lnTo>
                            <a:pt x="39" y="24"/>
                          </a:lnTo>
                          <a:lnTo>
                            <a:pt x="25" y="65"/>
                          </a:lnTo>
                          <a:lnTo>
                            <a:pt x="16" y="5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296" name="Group 120"/>
                <p:cNvGrpSpPr>
                  <a:grpSpLocks/>
                </p:cNvGrpSpPr>
                <p:nvPr/>
              </p:nvGrpSpPr>
              <p:grpSpPr bwMode="auto">
                <a:xfrm>
                  <a:off x="538" y="2289"/>
                  <a:ext cx="361" cy="335"/>
                  <a:chOff x="538" y="2289"/>
                  <a:chExt cx="361" cy="335"/>
                </a:xfrm>
              </p:grpSpPr>
              <p:grpSp>
                <p:nvGrpSpPr>
                  <p:cNvPr id="10310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538" y="2344"/>
                    <a:ext cx="83" cy="280"/>
                    <a:chOff x="538" y="2344"/>
                    <a:chExt cx="83" cy="280"/>
                  </a:xfrm>
                </p:grpSpPr>
                <p:grpSp>
                  <p:nvGrpSpPr>
                    <p:cNvPr id="10315" name="Group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8" y="2344"/>
                      <a:ext cx="83" cy="280"/>
                      <a:chOff x="538" y="2344"/>
                      <a:chExt cx="83" cy="280"/>
                    </a:xfrm>
                  </p:grpSpPr>
                  <p:sp>
                    <p:nvSpPr>
                      <p:cNvPr id="10318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3" y="2396"/>
                        <a:ext cx="38" cy="227"/>
                      </a:xfrm>
                      <a:custGeom>
                        <a:avLst/>
                        <a:gdLst>
                          <a:gd name="T0" fmla="*/ 0 w 38"/>
                          <a:gd name="T1" fmla="*/ 226 h 227"/>
                          <a:gd name="T2" fmla="*/ 0 w 38"/>
                          <a:gd name="T3" fmla="*/ 64 h 227"/>
                          <a:gd name="T4" fmla="*/ 15 w 38"/>
                          <a:gd name="T5" fmla="*/ 0 h 227"/>
                          <a:gd name="T6" fmla="*/ 37 w 38"/>
                          <a:gd name="T7" fmla="*/ 0 h 227"/>
                          <a:gd name="T8" fmla="*/ 13 w 38"/>
                          <a:gd name="T9" fmla="*/ 66 h 227"/>
                          <a:gd name="T10" fmla="*/ 13 w 38"/>
                          <a:gd name="T11" fmla="*/ 222 h 227"/>
                          <a:gd name="T12" fmla="*/ 0 w 38"/>
                          <a:gd name="T13" fmla="*/ 226 h 22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8"/>
                          <a:gd name="T22" fmla="*/ 0 h 227"/>
                          <a:gd name="T23" fmla="*/ 38 w 38"/>
                          <a:gd name="T24" fmla="*/ 227 h 22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8" h="227">
                            <a:moveTo>
                              <a:pt x="0" y="226"/>
                            </a:moveTo>
                            <a:lnTo>
                              <a:pt x="0" y="64"/>
                            </a:lnTo>
                            <a:lnTo>
                              <a:pt x="15" y="0"/>
                            </a:lnTo>
                            <a:lnTo>
                              <a:pt x="37" y="0"/>
                            </a:lnTo>
                            <a:lnTo>
                              <a:pt x="13" y="66"/>
                            </a:lnTo>
                            <a:lnTo>
                              <a:pt x="13" y="222"/>
                            </a:lnTo>
                            <a:lnTo>
                              <a:pt x="0" y="226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19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8" y="2394"/>
                        <a:ext cx="17" cy="230"/>
                      </a:xfrm>
                      <a:custGeom>
                        <a:avLst/>
                        <a:gdLst>
                          <a:gd name="T0" fmla="*/ 0 w 17"/>
                          <a:gd name="T1" fmla="*/ 0 h 230"/>
                          <a:gd name="T2" fmla="*/ 0 w 17"/>
                          <a:gd name="T3" fmla="*/ 212 h 230"/>
                          <a:gd name="T4" fmla="*/ 16 w 17"/>
                          <a:gd name="T5" fmla="*/ 229 h 230"/>
                          <a:gd name="T6" fmla="*/ 16 w 17"/>
                          <a:gd name="T7" fmla="*/ 36 h 230"/>
                          <a:gd name="T8" fmla="*/ 0 w 17"/>
                          <a:gd name="T9" fmla="*/ 0 h 2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230"/>
                          <a:gd name="T17" fmla="*/ 17 w 17"/>
                          <a:gd name="T18" fmla="*/ 230 h 2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230">
                            <a:moveTo>
                              <a:pt x="0" y="0"/>
                            </a:moveTo>
                            <a:lnTo>
                              <a:pt x="0" y="212"/>
                            </a:lnTo>
                            <a:lnTo>
                              <a:pt x="16" y="229"/>
                            </a:lnTo>
                            <a:lnTo>
                              <a:pt x="16" y="3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20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8" y="2344"/>
                        <a:ext cx="71" cy="119"/>
                      </a:xfrm>
                      <a:custGeom>
                        <a:avLst/>
                        <a:gdLst>
                          <a:gd name="T0" fmla="*/ 0 w 71"/>
                          <a:gd name="T1" fmla="*/ 0 h 119"/>
                          <a:gd name="T2" fmla="*/ 70 w 71"/>
                          <a:gd name="T3" fmla="*/ 44 h 119"/>
                          <a:gd name="T4" fmla="*/ 46 w 71"/>
                          <a:gd name="T5" fmla="*/ 118 h 119"/>
                          <a:gd name="T6" fmla="*/ 28 w 71"/>
                          <a:gd name="T7" fmla="*/ 106 h 119"/>
                          <a:gd name="T8" fmla="*/ 0 w 71"/>
                          <a:gd name="T9" fmla="*/ 0 h 11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1"/>
                          <a:gd name="T16" fmla="*/ 0 h 119"/>
                          <a:gd name="T17" fmla="*/ 71 w 71"/>
                          <a:gd name="T18" fmla="*/ 119 h 11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1" h="119">
                            <a:moveTo>
                              <a:pt x="0" y="0"/>
                            </a:moveTo>
                            <a:lnTo>
                              <a:pt x="70" y="44"/>
                            </a:lnTo>
                            <a:lnTo>
                              <a:pt x="46" y="118"/>
                            </a:lnTo>
                            <a:lnTo>
                              <a:pt x="28" y="10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316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8" y="2393"/>
                      <a:ext cx="7" cy="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317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7" y="2425"/>
                      <a:ext cx="7" cy="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10311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816" y="2289"/>
                    <a:ext cx="83" cy="280"/>
                    <a:chOff x="816" y="2289"/>
                    <a:chExt cx="83" cy="280"/>
                  </a:xfrm>
                </p:grpSpPr>
                <p:sp>
                  <p:nvSpPr>
                    <p:cNvPr id="10312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860" y="2342"/>
                      <a:ext cx="39" cy="227"/>
                    </a:xfrm>
                    <a:custGeom>
                      <a:avLst/>
                      <a:gdLst>
                        <a:gd name="T0" fmla="*/ 0 w 39"/>
                        <a:gd name="T1" fmla="*/ 226 h 227"/>
                        <a:gd name="T2" fmla="*/ 0 w 39"/>
                        <a:gd name="T3" fmla="*/ 64 h 227"/>
                        <a:gd name="T4" fmla="*/ 16 w 39"/>
                        <a:gd name="T5" fmla="*/ 0 h 227"/>
                        <a:gd name="T6" fmla="*/ 38 w 39"/>
                        <a:gd name="T7" fmla="*/ 0 h 227"/>
                        <a:gd name="T8" fmla="*/ 14 w 39"/>
                        <a:gd name="T9" fmla="*/ 66 h 227"/>
                        <a:gd name="T10" fmla="*/ 14 w 39"/>
                        <a:gd name="T11" fmla="*/ 223 h 227"/>
                        <a:gd name="T12" fmla="*/ 0 w 39"/>
                        <a:gd name="T13" fmla="*/ 226 h 22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9"/>
                        <a:gd name="T22" fmla="*/ 0 h 227"/>
                        <a:gd name="T23" fmla="*/ 39 w 39"/>
                        <a:gd name="T24" fmla="*/ 227 h 22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9" h="227">
                          <a:moveTo>
                            <a:pt x="0" y="226"/>
                          </a:moveTo>
                          <a:lnTo>
                            <a:pt x="0" y="64"/>
                          </a:lnTo>
                          <a:lnTo>
                            <a:pt x="16" y="0"/>
                          </a:lnTo>
                          <a:lnTo>
                            <a:pt x="38" y="0"/>
                          </a:lnTo>
                          <a:lnTo>
                            <a:pt x="14" y="66"/>
                          </a:lnTo>
                          <a:lnTo>
                            <a:pt x="14" y="223"/>
                          </a:lnTo>
                          <a:lnTo>
                            <a:pt x="0" y="226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1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846" y="2339"/>
                      <a:ext cx="17" cy="230"/>
                    </a:xfrm>
                    <a:custGeom>
                      <a:avLst/>
                      <a:gdLst>
                        <a:gd name="T0" fmla="*/ 0 w 17"/>
                        <a:gd name="T1" fmla="*/ 0 h 230"/>
                        <a:gd name="T2" fmla="*/ 0 w 17"/>
                        <a:gd name="T3" fmla="*/ 221 h 230"/>
                        <a:gd name="T4" fmla="*/ 16 w 17"/>
                        <a:gd name="T5" fmla="*/ 229 h 230"/>
                        <a:gd name="T6" fmla="*/ 16 w 17"/>
                        <a:gd name="T7" fmla="*/ 36 h 230"/>
                        <a:gd name="T8" fmla="*/ 0 w 17"/>
                        <a:gd name="T9" fmla="*/ 0 h 2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230"/>
                        <a:gd name="T17" fmla="*/ 17 w 17"/>
                        <a:gd name="T18" fmla="*/ 230 h 2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230">
                          <a:moveTo>
                            <a:pt x="0" y="0"/>
                          </a:moveTo>
                          <a:lnTo>
                            <a:pt x="0" y="221"/>
                          </a:lnTo>
                          <a:lnTo>
                            <a:pt x="16" y="229"/>
                          </a:lnTo>
                          <a:lnTo>
                            <a:pt x="16" y="3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14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816" y="2289"/>
                      <a:ext cx="71" cy="120"/>
                    </a:xfrm>
                    <a:custGeom>
                      <a:avLst/>
                      <a:gdLst>
                        <a:gd name="T0" fmla="*/ 0 w 71"/>
                        <a:gd name="T1" fmla="*/ 0 h 120"/>
                        <a:gd name="T2" fmla="*/ 70 w 71"/>
                        <a:gd name="T3" fmla="*/ 44 h 120"/>
                        <a:gd name="T4" fmla="*/ 46 w 71"/>
                        <a:gd name="T5" fmla="*/ 119 h 120"/>
                        <a:gd name="T6" fmla="*/ 28 w 71"/>
                        <a:gd name="T7" fmla="*/ 107 h 120"/>
                        <a:gd name="T8" fmla="*/ 0 w 71"/>
                        <a:gd name="T9" fmla="*/ 0 h 1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20"/>
                        <a:gd name="T17" fmla="*/ 71 w 71"/>
                        <a:gd name="T18" fmla="*/ 120 h 1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20">
                          <a:moveTo>
                            <a:pt x="0" y="0"/>
                          </a:moveTo>
                          <a:lnTo>
                            <a:pt x="70" y="44"/>
                          </a:lnTo>
                          <a:lnTo>
                            <a:pt x="46" y="119"/>
                          </a:lnTo>
                          <a:lnTo>
                            <a:pt x="28" y="10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297" name="Group 132"/>
                <p:cNvGrpSpPr>
                  <a:grpSpLocks/>
                </p:cNvGrpSpPr>
                <p:nvPr/>
              </p:nvGrpSpPr>
              <p:grpSpPr bwMode="auto">
                <a:xfrm>
                  <a:off x="788" y="2422"/>
                  <a:ext cx="560" cy="518"/>
                  <a:chOff x="788" y="2422"/>
                  <a:chExt cx="560" cy="518"/>
                </a:xfrm>
              </p:grpSpPr>
              <p:grpSp>
                <p:nvGrpSpPr>
                  <p:cNvPr id="102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788" y="2506"/>
                    <a:ext cx="128" cy="434"/>
                    <a:chOff x="788" y="2506"/>
                    <a:chExt cx="128" cy="434"/>
                  </a:xfrm>
                </p:grpSpPr>
                <p:grpSp>
                  <p:nvGrpSpPr>
                    <p:cNvPr id="10304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8" y="2506"/>
                      <a:ext cx="128" cy="434"/>
                      <a:chOff x="788" y="2506"/>
                      <a:chExt cx="128" cy="434"/>
                    </a:xfrm>
                  </p:grpSpPr>
                  <p:sp>
                    <p:nvSpPr>
                      <p:cNvPr id="10307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57" y="2587"/>
                        <a:ext cx="59" cy="352"/>
                      </a:xfrm>
                      <a:custGeom>
                        <a:avLst/>
                        <a:gdLst>
                          <a:gd name="T0" fmla="*/ 0 w 59"/>
                          <a:gd name="T1" fmla="*/ 351 h 352"/>
                          <a:gd name="T2" fmla="*/ 0 w 59"/>
                          <a:gd name="T3" fmla="*/ 100 h 352"/>
                          <a:gd name="T4" fmla="*/ 24 w 59"/>
                          <a:gd name="T5" fmla="*/ 0 h 352"/>
                          <a:gd name="T6" fmla="*/ 58 w 59"/>
                          <a:gd name="T7" fmla="*/ 0 h 352"/>
                          <a:gd name="T8" fmla="*/ 21 w 59"/>
                          <a:gd name="T9" fmla="*/ 103 h 352"/>
                          <a:gd name="T10" fmla="*/ 21 w 59"/>
                          <a:gd name="T11" fmla="*/ 346 h 352"/>
                          <a:gd name="T12" fmla="*/ 0 w 59"/>
                          <a:gd name="T13" fmla="*/ 351 h 35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9"/>
                          <a:gd name="T22" fmla="*/ 0 h 352"/>
                          <a:gd name="T23" fmla="*/ 59 w 59"/>
                          <a:gd name="T24" fmla="*/ 352 h 35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9" h="352">
                            <a:moveTo>
                              <a:pt x="0" y="351"/>
                            </a:moveTo>
                            <a:lnTo>
                              <a:pt x="0" y="100"/>
                            </a:lnTo>
                            <a:lnTo>
                              <a:pt x="24" y="0"/>
                            </a:lnTo>
                            <a:lnTo>
                              <a:pt x="58" y="0"/>
                            </a:lnTo>
                            <a:lnTo>
                              <a:pt x="21" y="103"/>
                            </a:lnTo>
                            <a:lnTo>
                              <a:pt x="21" y="346"/>
                            </a:lnTo>
                            <a:lnTo>
                              <a:pt x="0" y="351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08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4" y="2584"/>
                        <a:ext cx="23" cy="356"/>
                      </a:xfrm>
                      <a:custGeom>
                        <a:avLst/>
                        <a:gdLst>
                          <a:gd name="T0" fmla="*/ 0 w 23"/>
                          <a:gd name="T1" fmla="*/ 0 h 356"/>
                          <a:gd name="T2" fmla="*/ 0 w 23"/>
                          <a:gd name="T3" fmla="*/ 330 h 356"/>
                          <a:gd name="T4" fmla="*/ 22 w 23"/>
                          <a:gd name="T5" fmla="*/ 355 h 356"/>
                          <a:gd name="T6" fmla="*/ 22 w 23"/>
                          <a:gd name="T7" fmla="*/ 56 h 356"/>
                          <a:gd name="T8" fmla="*/ 0 w 23"/>
                          <a:gd name="T9" fmla="*/ 0 h 3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"/>
                          <a:gd name="T16" fmla="*/ 0 h 356"/>
                          <a:gd name="T17" fmla="*/ 23 w 23"/>
                          <a:gd name="T18" fmla="*/ 356 h 3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" h="356">
                            <a:moveTo>
                              <a:pt x="0" y="0"/>
                            </a:moveTo>
                            <a:lnTo>
                              <a:pt x="0" y="330"/>
                            </a:lnTo>
                            <a:lnTo>
                              <a:pt x="22" y="355"/>
                            </a:lnTo>
                            <a:lnTo>
                              <a:pt x="22" y="5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0309" name="Freeform 1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8" y="2506"/>
                        <a:ext cx="110" cy="185"/>
                      </a:xfrm>
                      <a:custGeom>
                        <a:avLst/>
                        <a:gdLst>
                          <a:gd name="T0" fmla="*/ 0 w 110"/>
                          <a:gd name="T1" fmla="*/ 0 h 185"/>
                          <a:gd name="T2" fmla="*/ 109 w 110"/>
                          <a:gd name="T3" fmla="*/ 68 h 185"/>
                          <a:gd name="T4" fmla="*/ 71 w 110"/>
                          <a:gd name="T5" fmla="*/ 184 h 185"/>
                          <a:gd name="T6" fmla="*/ 43 w 110"/>
                          <a:gd name="T7" fmla="*/ 165 h 185"/>
                          <a:gd name="T8" fmla="*/ 0 w 110"/>
                          <a:gd name="T9" fmla="*/ 0 h 18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0"/>
                          <a:gd name="T16" fmla="*/ 0 h 185"/>
                          <a:gd name="T17" fmla="*/ 110 w 110"/>
                          <a:gd name="T18" fmla="*/ 185 h 18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0" h="185">
                            <a:moveTo>
                              <a:pt x="0" y="0"/>
                            </a:moveTo>
                            <a:lnTo>
                              <a:pt x="109" y="68"/>
                            </a:lnTo>
                            <a:lnTo>
                              <a:pt x="71" y="184"/>
                            </a:lnTo>
                            <a:lnTo>
                              <a:pt x="43" y="16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0305" name="Oval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9" y="2581"/>
                      <a:ext cx="4" cy="1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0306" name="Oval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" y="2630"/>
                      <a:ext cx="5" cy="1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10300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1219" y="2422"/>
                    <a:ext cx="129" cy="434"/>
                    <a:chOff x="1219" y="2422"/>
                    <a:chExt cx="129" cy="434"/>
                  </a:xfrm>
                </p:grpSpPr>
                <p:sp>
                  <p:nvSpPr>
                    <p:cNvPr id="10301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1289" y="2503"/>
                      <a:ext cx="59" cy="352"/>
                    </a:xfrm>
                    <a:custGeom>
                      <a:avLst/>
                      <a:gdLst>
                        <a:gd name="T0" fmla="*/ 0 w 59"/>
                        <a:gd name="T1" fmla="*/ 351 h 352"/>
                        <a:gd name="T2" fmla="*/ 0 w 59"/>
                        <a:gd name="T3" fmla="*/ 99 h 352"/>
                        <a:gd name="T4" fmla="*/ 24 w 59"/>
                        <a:gd name="T5" fmla="*/ 0 h 352"/>
                        <a:gd name="T6" fmla="*/ 58 w 59"/>
                        <a:gd name="T7" fmla="*/ 0 h 352"/>
                        <a:gd name="T8" fmla="*/ 21 w 59"/>
                        <a:gd name="T9" fmla="*/ 103 h 352"/>
                        <a:gd name="T10" fmla="*/ 21 w 59"/>
                        <a:gd name="T11" fmla="*/ 347 h 352"/>
                        <a:gd name="T12" fmla="*/ 0 w 59"/>
                        <a:gd name="T13" fmla="*/ 351 h 35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9"/>
                        <a:gd name="T22" fmla="*/ 0 h 352"/>
                        <a:gd name="T23" fmla="*/ 59 w 59"/>
                        <a:gd name="T24" fmla="*/ 352 h 35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9" h="352">
                          <a:moveTo>
                            <a:pt x="0" y="351"/>
                          </a:moveTo>
                          <a:lnTo>
                            <a:pt x="0" y="99"/>
                          </a:lnTo>
                          <a:lnTo>
                            <a:pt x="24" y="0"/>
                          </a:lnTo>
                          <a:lnTo>
                            <a:pt x="58" y="0"/>
                          </a:lnTo>
                          <a:lnTo>
                            <a:pt x="21" y="103"/>
                          </a:lnTo>
                          <a:lnTo>
                            <a:pt x="21" y="347"/>
                          </a:lnTo>
                          <a:lnTo>
                            <a:pt x="0" y="351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02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1266" y="2500"/>
                      <a:ext cx="23" cy="356"/>
                    </a:xfrm>
                    <a:custGeom>
                      <a:avLst/>
                      <a:gdLst>
                        <a:gd name="T0" fmla="*/ 0 w 23"/>
                        <a:gd name="T1" fmla="*/ 0 h 356"/>
                        <a:gd name="T2" fmla="*/ 0 w 23"/>
                        <a:gd name="T3" fmla="*/ 342 h 356"/>
                        <a:gd name="T4" fmla="*/ 22 w 23"/>
                        <a:gd name="T5" fmla="*/ 355 h 356"/>
                        <a:gd name="T6" fmla="*/ 22 w 23"/>
                        <a:gd name="T7" fmla="*/ 56 h 356"/>
                        <a:gd name="T8" fmla="*/ 0 w 23"/>
                        <a:gd name="T9" fmla="*/ 0 h 3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356"/>
                        <a:gd name="T17" fmla="*/ 23 w 23"/>
                        <a:gd name="T18" fmla="*/ 356 h 3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356">
                          <a:moveTo>
                            <a:pt x="0" y="0"/>
                          </a:moveTo>
                          <a:lnTo>
                            <a:pt x="0" y="342"/>
                          </a:lnTo>
                          <a:lnTo>
                            <a:pt x="22" y="355"/>
                          </a:lnTo>
                          <a:lnTo>
                            <a:pt x="22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03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1219" y="2422"/>
                      <a:ext cx="110" cy="185"/>
                    </a:xfrm>
                    <a:custGeom>
                      <a:avLst/>
                      <a:gdLst>
                        <a:gd name="T0" fmla="*/ 0 w 110"/>
                        <a:gd name="T1" fmla="*/ 0 h 185"/>
                        <a:gd name="T2" fmla="*/ 109 w 110"/>
                        <a:gd name="T3" fmla="*/ 68 h 185"/>
                        <a:gd name="T4" fmla="*/ 72 w 110"/>
                        <a:gd name="T5" fmla="*/ 184 h 185"/>
                        <a:gd name="T6" fmla="*/ 44 w 110"/>
                        <a:gd name="T7" fmla="*/ 165 h 185"/>
                        <a:gd name="T8" fmla="*/ 0 w 110"/>
                        <a:gd name="T9" fmla="*/ 0 h 18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0"/>
                        <a:gd name="T16" fmla="*/ 0 h 185"/>
                        <a:gd name="T17" fmla="*/ 110 w 110"/>
                        <a:gd name="T18" fmla="*/ 185 h 18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0" h="185">
                          <a:moveTo>
                            <a:pt x="0" y="0"/>
                          </a:moveTo>
                          <a:lnTo>
                            <a:pt x="109" y="68"/>
                          </a:lnTo>
                          <a:lnTo>
                            <a:pt x="72" y="184"/>
                          </a:lnTo>
                          <a:lnTo>
                            <a:pt x="44" y="16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298" name="Freeform 144"/>
                <p:cNvSpPr>
                  <a:spLocks/>
                </p:cNvSpPr>
                <p:nvPr/>
              </p:nvSpPr>
              <p:spPr bwMode="auto">
                <a:xfrm>
                  <a:off x="339" y="2168"/>
                  <a:ext cx="1292" cy="456"/>
                </a:xfrm>
                <a:custGeom>
                  <a:avLst/>
                  <a:gdLst>
                    <a:gd name="T0" fmla="*/ 1291 w 1292"/>
                    <a:gd name="T1" fmla="*/ 380 h 456"/>
                    <a:gd name="T2" fmla="*/ 165 w 1292"/>
                    <a:gd name="T3" fmla="*/ 0 h 456"/>
                    <a:gd name="T4" fmla="*/ 0 w 1292"/>
                    <a:gd name="T5" fmla="*/ 12 h 456"/>
                    <a:gd name="T6" fmla="*/ 683 w 1292"/>
                    <a:gd name="T7" fmla="*/ 455 h 456"/>
                    <a:gd name="T8" fmla="*/ 1291 w 1292"/>
                    <a:gd name="T9" fmla="*/ 380 h 4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2"/>
                    <a:gd name="T16" fmla="*/ 0 h 456"/>
                    <a:gd name="T17" fmla="*/ 1292 w 1292"/>
                    <a:gd name="T18" fmla="*/ 456 h 4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2" h="456">
                      <a:moveTo>
                        <a:pt x="1291" y="380"/>
                      </a:moveTo>
                      <a:lnTo>
                        <a:pt x="165" y="0"/>
                      </a:lnTo>
                      <a:lnTo>
                        <a:pt x="0" y="12"/>
                      </a:lnTo>
                      <a:lnTo>
                        <a:pt x="683" y="455"/>
                      </a:lnTo>
                      <a:lnTo>
                        <a:pt x="1291" y="380"/>
                      </a:lnTo>
                    </a:path>
                  </a:pathLst>
                </a:custGeom>
                <a:solidFill>
                  <a:srgbClr val="E0E0E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2" name="Group 145"/>
              <p:cNvGrpSpPr>
                <a:grpSpLocks/>
              </p:cNvGrpSpPr>
              <p:nvPr/>
            </p:nvGrpSpPr>
            <p:grpSpPr bwMode="auto">
              <a:xfrm>
                <a:off x="339" y="2180"/>
                <a:ext cx="1292" cy="508"/>
                <a:chOff x="339" y="2180"/>
                <a:chExt cx="1292" cy="508"/>
              </a:xfrm>
            </p:grpSpPr>
            <p:sp>
              <p:nvSpPr>
                <p:cNvPr id="10293" name="Freeform 146"/>
                <p:cNvSpPr>
                  <a:spLocks/>
                </p:cNvSpPr>
                <p:nvPr/>
              </p:nvSpPr>
              <p:spPr bwMode="auto">
                <a:xfrm>
                  <a:off x="339" y="2180"/>
                  <a:ext cx="684" cy="506"/>
                </a:xfrm>
                <a:custGeom>
                  <a:avLst/>
                  <a:gdLst>
                    <a:gd name="T0" fmla="*/ 683 w 684"/>
                    <a:gd name="T1" fmla="*/ 443 h 506"/>
                    <a:gd name="T2" fmla="*/ 0 w 684"/>
                    <a:gd name="T3" fmla="*/ 0 h 506"/>
                    <a:gd name="T4" fmla="*/ 0 w 684"/>
                    <a:gd name="T5" fmla="*/ 22 h 506"/>
                    <a:gd name="T6" fmla="*/ 683 w 684"/>
                    <a:gd name="T7" fmla="*/ 505 h 506"/>
                    <a:gd name="T8" fmla="*/ 683 w 684"/>
                    <a:gd name="T9" fmla="*/ 443 h 5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4"/>
                    <a:gd name="T16" fmla="*/ 0 h 506"/>
                    <a:gd name="T17" fmla="*/ 684 w 684"/>
                    <a:gd name="T18" fmla="*/ 506 h 5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4" h="506">
                      <a:moveTo>
                        <a:pt x="683" y="443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683" y="505"/>
                      </a:lnTo>
                      <a:lnTo>
                        <a:pt x="683" y="443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Freeform 147"/>
                <p:cNvSpPr>
                  <a:spLocks/>
                </p:cNvSpPr>
                <p:nvPr/>
              </p:nvSpPr>
              <p:spPr bwMode="auto">
                <a:xfrm>
                  <a:off x="1022" y="2548"/>
                  <a:ext cx="609" cy="140"/>
                </a:xfrm>
                <a:custGeom>
                  <a:avLst/>
                  <a:gdLst>
                    <a:gd name="T0" fmla="*/ 0 w 609"/>
                    <a:gd name="T1" fmla="*/ 139 h 140"/>
                    <a:gd name="T2" fmla="*/ 0 w 609"/>
                    <a:gd name="T3" fmla="*/ 74 h 140"/>
                    <a:gd name="T4" fmla="*/ 608 w 609"/>
                    <a:gd name="T5" fmla="*/ 0 h 140"/>
                    <a:gd name="T6" fmla="*/ 608 w 609"/>
                    <a:gd name="T7" fmla="*/ 50 h 140"/>
                    <a:gd name="T8" fmla="*/ 0 w 609"/>
                    <a:gd name="T9" fmla="*/ 139 h 1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9"/>
                    <a:gd name="T16" fmla="*/ 0 h 140"/>
                    <a:gd name="T17" fmla="*/ 609 w 609"/>
                    <a:gd name="T18" fmla="*/ 140 h 1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9" h="140">
                      <a:moveTo>
                        <a:pt x="0" y="139"/>
                      </a:moveTo>
                      <a:lnTo>
                        <a:pt x="0" y="74"/>
                      </a:lnTo>
                      <a:lnTo>
                        <a:pt x="608" y="0"/>
                      </a:lnTo>
                      <a:lnTo>
                        <a:pt x="608" y="50"/>
                      </a:lnTo>
                      <a:lnTo>
                        <a:pt x="0" y="139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2" name="Group 148"/>
            <p:cNvGrpSpPr>
              <a:grpSpLocks/>
            </p:cNvGrpSpPr>
            <p:nvPr/>
          </p:nvGrpSpPr>
          <p:grpSpPr bwMode="auto">
            <a:xfrm>
              <a:off x="438" y="2159"/>
              <a:ext cx="200" cy="102"/>
              <a:chOff x="438" y="2159"/>
              <a:chExt cx="200" cy="102"/>
            </a:xfrm>
          </p:grpSpPr>
          <p:grpSp>
            <p:nvGrpSpPr>
              <p:cNvPr id="10279" name="Group 149"/>
              <p:cNvGrpSpPr>
                <a:grpSpLocks/>
              </p:cNvGrpSpPr>
              <p:nvPr/>
            </p:nvGrpSpPr>
            <p:grpSpPr bwMode="auto">
              <a:xfrm>
                <a:off x="438" y="2159"/>
                <a:ext cx="200" cy="102"/>
                <a:chOff x="438" y="2159"/>
                <a:chExt cx="200" cy="102"/>
              </a:xfrm>
            </p:grpSpPr>
            <p:sp>
              <p:nvSpPr>
                <p:cNvPr id="10288" name="Freeform 150"/>
                <p:cNvSpPr>
                  <a:spLocks/>
                </p:cNvSpPr>
                <p:nvPr/>
              </p:nvSpPr>
              <p:spPr bwMode="auto">
                <a:xfrm>
                  <a:off x="479" y="2169"/>
                  <a:ext cx="159" cy="92"/>
                </a:xfrm>
                <a:custGeom>
                  <a:avLst/>
                  <a:gdLst>
                    <a:gd name="T0" fmla="*/ 158 w 159"/>
                    <a:gd name="T1" fmla="*/ 74 h 92"/>
                    <a:gd name="T2" fmla="*/ 0 w 159"/>
                    <a:gd name="T3" fmla="*/ 91 h 92"/>
                    <a:gd name="T4" fmla="*/ 0 w 159"/>
                    <a:gd name="T5" fmla="*/ 11 h 92"/>
                    <a:gd name="T6" fmla="*/ 158 w 159"/>
                    <a:gd name="T7" fmla="*/ 0 h 92"/>
                    <a:gd name="T8" fmla="*/ 158 w 159"/>
                    <a:gd name="T9" fmla="*/ 74 h 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9"/>
                    <a:gd name="T16" fmla="*/ 0 h 92"/>
                    <a:gd name="T17" fmla="*/ 159 w 159"/>
                    <a:gd name="T18" fmla="*/ 92 h 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9" h="92">
                      <a:moveTo>
                        <a:pt x="158" y="74"/>
                      </a:moveTo>
                      <a:lnTo>
                        <a:pt x="0" y="91"/>
                      </a:lnTo>
                      <a:lnTo>
                        <a:pt x="0" y="11"/>
                      </a:lnTo>
                      <a:lnTo>
                        <a:pt x="158" y="0"/>
                      </a:lnTo>
                      <a:lnTo>
                        <a:pt x="158" y="74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Freeform 151"/>
                <p:cNvSpPr>
                  <a:spLocks/>
                </p:cNvSpPr>
                <p:nvPr/>
              </p:nvSpPr>
              <p:spPr bwMode="auto">
                <a:xfrm>
                  <a:off x="438" y="2166"/>
                  <a:ext cx="42" cy="95"/>
                </a:xfrm>
                <a:custGeom>
                  <a:avLst/>
                  <a:gdLst>
                    <a:gd name="T0" fmla="*/ 41 w 42"/>
                    <a:gd name="T1" fmla="*/ 94 h 95"/>
                    <a:gd name="T2" fmla="*/ 41 w 42"/>
                    <a:gd name="T3" fmla="*/ 14 h 95"/>
                    <a:gd name="T4" fmla="*/ 0 w 42"/>
                    <a:gd name="T5" fmla="*/ 0 h 95"/>
                    <a:gd name="T6" fmla="*/ 0 w 42"/>
                    <a:gd name="T7" fmla="*/ 70 h 95"/>
                    <a:gd name="T8" fmla="*/ 41 w 42"/>
                    <a:gd name="T9" fmla="*/ 94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95"/>
                    <a:gd name="T17" fmla="*/ 42 w 42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95">
                      <a:moveTo>
                        <a:pt x="41" y="94"/>
                      </a:moveTo>
                      <a:lnTo>
                        <a:pt x="41" y="14"/>
                      </a:ln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41" y="94"/>
                      </a:lnTo>
                    </a:path>
                  </a:pathLst>
                </a:custGeom>
                <a:solidFill>
                  <a:srgbClr val="603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Freeform 152"/>
                <p:cNvSpPr>
                  <a:spLocks/>
                </p:cNvSpPr>
                <p:nvPr/>
              </p:nvSpPr>
              <p:spPr bwMode="auto">
                <a:xfrm>
                  <a:off x="438" y="2159"/>
                  <a:ext cx="200" cy="22"/>
                </a:xfrm>
                <a:custGeom>
                  <a:avLst/>
                  <a:gdLst>
                    <a:gd name="T0" fmla="*/ 0 w 200"/>
                    <a:gd name="T1" fmla="*/ 7 h 22"/>
                    <a:gd name="T2" fmla="*/ 41 w 200"/>
                    <a:gd name="T3" fmla="*/ 21 h 22"/>
                    <a:gd name="T4" fmla="*/ 199 w 200"/>
                    <a:gd name="T5" fmla="*/ 10 h 22"/>
                    <a:gd name="T6" fmla="*/ 150 w 200"/>
                    <a:gd name="T7" fmla="*/ 0 h 22"/>
                    <a:gd name="T8" fmla="*/ 0 w 200"/>
                    <a:gd name="T9" fmla="*/ 7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"/>
                    <a:gd name="T16" fmla="*/ 0 h 22"/>
                    <a:gd name="T17" fmla="*/ 200 w 200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" h="22">
                      <a:moveTo>
                        <a:pt x="0" y="7"/>
                      </a:moveTo>
                      <a:lnTo>
                        <a:pt x="41" y="21"/>
                      </a:lnTo>
                      <a:lnTo>
                        <a:pt x="199" y="10"/>
                      </a:lnTo>
                      <a:lnTo>
                        <a:pt x="150" y="0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A05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80" name="Oval 153"/>
              <p:cNvSpPr>
                <a:spLocks noChangeArrowheads="1"/>
              </p:cNvSpPr>
              <p:nvPr/>
            </p:nvSpPr>
            <p:spPr bwMode="auto">
              <a:xfrm>
                <a:off x="494" y="2188"/>
                <a:ext cx="1" cy="1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1" name="Oval 154"/>
              <p:cNvSpPr>
                <a:spLocks noChangeArrowheads="1"/>
              </p:cNvSpPr>
              <p:nvPr/>
            </p:nvSpPr>
            <p:spPr bwMode="auto">
              <a:xfrm>
                <a:off x="524" y="2186"/>
                <a:ext cx="1" cy="1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2" name="Oval 155"/>
              <p:cNvSpPr>
                <a:spLocks noChangeArrowheads="1"/>
              </p:cNvSpPr>
              <p:nvPr/>
            </p:nvSpPr>
            <p:spPr bwMode="auto">
              <a:xfrm>
                <a:off x="557" y="2183"/>
                <a:ext cx="1" cy="1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3" name="Oval 156"/>
              <p:cNvSpPr>
                <a:spLocks noChangeArrowheads="1"/>
              </p:cNvSpPr>
              <p:nvPr/>
            </p:nvSpPr>
            <p:spPr bwMode="auto">
              <a:xfrm>
                <a:off x="588" y="2180"/>
                <a:ext cx="1" cy="1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4" name="Oval 157"/>
              <p:cNvSpPr>
                <a:spLocks noChangeArrowheads="1"/>
              </p:cNvSpPr>
              <p:nvPr/>
            </p:nvSpPr>
            <p:spPr bwMode="auto">
              <a:xfrm>
                <a:off x="614" y="2178"/>
                <a:ext cx="1" cy="1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5" name="Oval 158"/>
              <p:cNvSpPr>
                <a:spLocks noChangeArrowheads="1"/>
              </p:cNvSpPr>
              <p:nvPr/>
            </p:nvSpPr>
            <p:spPr bwMode="auto">
              <a:xfrm>
                <a:off x="467" y="2185"/>
                <a:ext cx="1" cy="4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6" name="Oval 159"/>
              <p:cNvSpPr>
                <a:spLocks noChangeArrowheads="1"/>
              </p:cNvSpPr>
              <p:nvPr/>
            </p:nvSpPr>
            <p:spPr bwMode="auto">
              <a:xfrm>
                <a:off x="451" y="2179"/>
                <a:ext cx="1" cy="3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87" name="Oval 160"/>
              <p:cNvSpPr>
                <a:spLocks noChangeArrowheads="1"/>
              </p:cNvSpPr>
              <p:nvPr/>
            </p:nvSpPr>
            <p:spPr bwMode="auto">
              <a:xfrm>
                <a:off x="440" y="2175"/>
                <a:ext cx="1" cy="2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53" name="Group 161"/>
            <p:cNvGrpSpPr>
              <a:grpSpLocks/>
            </p:cNvGrpSpPr>
            <p:nvPr/>
          </p:nvGrpSpPr>
          <p:grpSpPr bwMode="auto">
            <a:xfrm>
              <a:off x="611" y="2211"/>
              <a:ext cx="317" cy="162"/>
              <a:chOff x="611" y="2211"/>
              <a:chExt cx="317" cy="162"/>
            </a:xfrm>
          </p:grpSpPr>
          <p:grpSp>
            <p:nvGrpSpPr>
              <p:cNvPr id="10267" name="Group 162"/>
              <p:cNvGrpSpPr>
                <a:grpSpLocks/>
              </p:cNvGrpSpPr>
              <p:nvPr/>
            </p:nvGrpSpPr>
            <p:grpSpPr bwMode="auto">
              <a:xfrm>
                <a:off x="611" y="2211"/>
                <a:ext cx="317" cy="162"/>
                <a:chOff x="611" y="2211"/>
                <a:chExt cx="317" cy="162"/>
              </a:xfrm>
            </p:grpSpPr>
            <p:sp>
              <p:nvSpPr>
                <p:cNvPr id="10276" name="Freeform 163"/>
                <p:cNvSpPr>
                  <a:spLocks/>
                </p:cNvSpPr>
                <p:nvPr/>
              </p:nvSpPr>
              <p:spPr bwMode="auto">
                <a:xfrm>
                  <a:off x="677" y="2227"/>
                  <a:ext cx="251" cy="146"/>
                </a:xfrm>
                <a:custGeom>
                  <a:avLst/>
                  <a:gdLst>
                    <a:gd name="T0" fmla="*/ 250 w 251"/>
                    <a:gd name="T1" fmla="*/ 118 h 146"/>
                    <a:gd name="T2" fmla="*/ 0 w 251"/>
                    <a:gd name="T3" fmla="*/ 145 h 146"/>
                    <a:gd name="T4" fmla="*/ 0 w 251"/>
                    <a:gd name="T5" fmla="*/ 18 h 146"/>
                    <a:gd name="T6" fmla="*/ 250 w 251"/>
                    <a:gd name="T7" fmla="*/ 0 h 146"/>
                    <a:gd name="T8" fmla="*/ 250 w 251"/>
                    <a:gd name="T9" fmla="*/ 118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"/>
                    <a:gd name="T16" fmla="*/ 0 h 146"/>
                    <a:gd name="T17" fmla="*/ 251 w 251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" h="146">
                      <a:moveTo>
                        <a:pt x="250" y="118"/>
                      </a:moveTo>
                      <a:lnTo>
                        <a:pt x="0" y="145"/>
                      </a:lnTo>
                      <a:lnTo>
                        <a:pt x="0" y="18"/>
                      </a:lnTo>
                      <a:lnTo>
                        <a:pt x="250" y="0"/>
                      </a:lnTo>
                      <a:lnTo>
                        <a:pt x="250" y="118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7" name="Freeform 164"/>
                <p:cNvSpPr>
                  <a:spLocks/>
                </p:cNvSpPr>
                <p:nvPr/>
              </p:nvSpPr>
              <p:spPr bwMode="auto">
                <a:xfrm>
                  <a:off x="611" y="2222"/>
                  <a:ext cx="67" cy="151"/>
                </a:xfrm>
                <a:custGeom>
                  <a:avLst/>
                  <a:gdLst>
                    <a:gd name="T0" fmla="*/ 66 w 67"/>
                    <a:gd name="T1" fmla="*/ 150 h 151"/>
                    <a:gd name="T2" fmla="*/ 66 w 67"/>
                    <a:gd name="T3" fmla="*/ 23 h 151"/>
                    <a:gd name="T4" fmla="*/ 0 w 67"/>
                    <a:gd name="T5" fmla="*/ 0 h 151"/>
                    <a:gd name="T6" fmla="*/ 0 w 67"/>
                    <a:gd name="T7" fmla="*/ 112 h 151"/>
                    <a:gd name="T8" fmla="*/ 66 w 67"/>
                    <a:gd name="T9" fmla="*/ 150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151"/>
                    <a:gd name="T17" fmla="*/ 67 w 67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151">
                      <a:moveTo>
                        <a:pt x="66" y="150"/>
                      </a:moveTo>
                      <a:lnTo>
                        <a:pt x="66" y="23"/>
                      </a:lnTo>
                      <a:lnTo>
                        <a:pt x="0" y="0"/>
                      </a:lnTo>
                      <a:lnTo>
                        <a:pt x="0" y="112"/>
                      </a:lnTo>
                      <a:lnTo>
                        <a:pt x="66" y="150"/>
                      </a:lnTo>
                    </a:path>
                  </a:pathLst>
                </a:custGeom>
                <a:solidFill>
                  <a:srgbClr val="603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8" name="Freeform 165"/>
                <p:cNvSpPr>
                  <a:spLocks/>
                </p:cNvSpPr>
                <p:nvPr/>
              </p:nvSpPr>
              <p:spPr bwMode="auto">
                <a:xfrm>
                  <a:off x="612" y="2211"/>
                  <a:ext cx="316" cy="35"/>
                </a:xfrm>
                <a:custGeom>
                  <a:avLst/>
                  <a:gdLst>
                    <a:gd name="T0" fmla="*/ 0 w 316"/>
                    <a:gd name="T1" fmla="*/ 11 h 35"/>
                    <a:gd name="T2" fmla="*/ 65 w 316"/>
                    <a:gd name="T3" fmla="*/ 34 h 35"/>
                    <a:gd name="T4" fmla="*/ 315 w 316"/>
                    <a:gd name="T5" fmla="*/ 16 h 35"/>
                    <a:gd name="T6" fmla="*/ 237 w 316"/>
                    <a:gd name="T7" fmla="*/ 0 h 35"/>
                    <a:gd name="T8" fmla="*/ 0 w 316"/>
                    <a:gd name="T9" fmla="*/ 1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6"/>
                    <a:gd name="T16" fmla="*/ 0 h 35"/>
                    <a:gd name="T17" fmla="*/ 316 w 316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6" h="35">
                      <a:moveTo>
                        <a:pt x="0" y="11"/>
                      </a:moveTo>
                      <a:lnTo>
                        <a:pt x="65" y="34"/>
                      </a:lnTo>
                      <a:lnTo>
                        <a:pt x="315" y="16"/>
                      </a:lnTo>
                      <a:lnTo>
                        <a:pt x="237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A05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68" name="Oval 166"/>
              <p:cNvSpPr>
                <a:spLocks noChangeArrowheads="1"/>
              </p:cNvSpPr>
              <p:nvPr/>
            </p:nvSpPr>
            <p:spPr bwMode="auto">
              <a:xfrm>
                <a:off x="698" y="2256"/>
                <a:ext cx="8" cy="8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9" name="Oval 167"/>
              <p:cNvSpPr>
                <a:spLocks noChangeArrowheads="1"/>
              </p:cNvSpPr>
              <p:nvPr/>
            </p:nvSpPr>
            <p:spPr bwMode="auto">
              <a:xfrm>
                <a:off x="746" y="2253"/>
                <a:ext cx="7" cy="7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0" name="Oval 168"/>
              <p:cNvSpPr>
                <a:spLocks noChangeArrowheads="1"/>
              </p:cNvSpPr>
              <p:nvPr/>
            </p:nvSpPr>
            <p:spPr bwMode="auto">
              <a:xfrm>
                <a:off x="799" y="2247"/>
                <a:ext cx="7" cy="8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1" name="Oval 169"/>
              <p:cNvSpPr>
                <a:spLocks noChangeArrowheads="1"/>
              </p:cNvSpPr>
              <p:nvPr/>
            </p:nvSpPr>
            <p:spPr bwMode="auto">
              <a:xfrm>
                <a:off x="848" y="2244"/>
                <a:ext cx="8" cy="8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2" name="Oval 170"/>
              <p:cNvSpPr>
                <a:spLocks noChangeArrowheads="1"/>
              </p:cNvSpPr>
              <p:nvPr/>
            </p:nvSpPr>
            <p:spPr bwMode="auto">
              <a:xfrm>
                <a:off x="889" y="2240"/>
                <a:ext cx="8" cy="7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3" name="Oval 171"/>
              <p:cNvSpPr>
                <a:spLocks noChangeArrowheads="1"/>
              </p:cNvSpPr>
              <p:nvPr/>
            </p:nvSpPr>
            <p:spPr bwMode="auto">
              <a:xfrm>
                <a:off x="657" y="2251"/>
                <a:ext cx="5" cy="13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4" name="Oval 172"/>
              <p:cNvSpPr>
                <a:spLocks noChangeArrowheads="1"/>
              </p:cNvSpPr>
              <p:nvPr/>
            </p:nvSpPr>
            <p:spPr bwMode="auto">
              <a:xfrm>
                <a:off x="633" y="2242"/>
                <a:ext cx="3" cy="11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75" name="Oval 173"/>
              <p:cNvSpPr>
                <a:spLocks noChangeArrowheads="1"/>
              </p:cNvSpPr>
              <p:nvPr/>
            </p:nvSpPr>
            <p:spPr bwMode="auto">
              <a:xfrm>
                <a:off x="616" y="2235"/>
                <a:ext cx="2" cy="10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254" name="Group 174"/>
            <p:cNvGrpSpPr>
              <a:grpSpLocks/>
            </p:cNvGrpSpPr>
            <p:nvPr/>
          </p:nvGrpSpPr>
          <p:grpSpPr bwMode="auto">
            <a:xfrm>
              <a:off x="861" y="2303"/>
              <a:ext cx="435" cy="222"/>
              <a:chOff x="861" y="2303"/>
              <a:chExt cx="435" cy="222"/>
            </a:xfrm>
          </p:grpSpPr>
          <p:grpSp>
            <p:nvGrpSpPr>
              <p:cNvPr id="10255" name="Group 175"/>
              <p:cNvGrpSpPr>
                <a:grpSpLocks/>
              </p:cNvGrpSpPr>
              <p:nvPr/>
            </p:nvGrpSpPr>
            <p:grpSpPr bwMode="auto">
              <a:xfrm>
                <a:off x="861" y="2303"/>
                <a:ext cx="435" cy="222"/>
                <a:chOff x="861" y="2303"/>
                <a:chExt cx="435" cy="222"/>
              </a:xfrm>
            </p:grpSpPr>
            <p:sp>
              <p:nvSpPr>
                <p:cNvPr id="10264" name="Freeform 176"/>
                <p:cNvSpPr>
                  <a:spLocks/>
                </p:cNvSpPr>
                <p:nvPr/>
              </p:nvSpPr>
              <p:spPr bwMode="auto">
                <a:xfrm>
                  <a:off x="952" y="2324"/>
                  <a:ext cx="343" cy="201"/>
                </a:xfrm>
                <a:custGeom>
                  <a:avLst/>
                  <a:gdLst>
                    <a:gd name="T0" fmla="*/ 342 w 343"/>
                    <a:gd name="T1" fmla="*/ 162 h 201"/>
                    <a:gd name="T2" fmla="*/ 0 w 343"/>
                    <a:gd name="T3" fmla="*/ 200 h 201"/>
                    <a:gd name="T4" fmla="*/ 0 w 343"/>
                    <a:gd name="T5" fmla="*/ 25 h 201"/>
                    <a:gd name="T6" fmla="*/ 342 w 343"/>
                    <a:gd name="T7" fmla="*/ 0 h 201"/>
                    <a:gd name="T8" fmla="*/ 342 w 343"/>
                    <a:gd name="T9" fmla="*/ 162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3"/>
                    <a:gd name="T16" fmla="*/ 0 h 201"/>
                    <a:gd name="T17" fmla="*/ 343 w 343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3" h="201">
                      <a:moveTo>
                        <a:pt x="342" y="162"/>
                      </a:moveTo>
                      <a:lnTo>
                        <a:pt x="0" y="200"/>
                      </a:lnTo>
                      <a:lnTo>
                        <a:pt x="0" y="25"/>
                      </a:lnTo>
                      <a:lnTo>
                        <a:pt x="342" y="0"/>
                      </a:lnTo>
                      <a:lnTo>
                        <a:pt x="342" y="162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5" name="Freeform 177"/>
                <p:cNvSpPr>
                  <a:spLocks/>
                </p:cNvSpPr>
                <p:nvPr/>
              </p:nvSpPr>
              <p:spPr bwMode="auto">
                <a:xfrm>
                  <a:off x="861" y="2319"/>
                  <a:ext cx="92" cy="206"/>
                </a:xfrm>
                <a:custGeom>
                  <a:avLst/>
                  <a:gdLst>
                    <a:gd name="T0" fmla="*/ 91 w 92"/>
                    <a:gd name="T1" fmla="*/ 205 h 206"/>
                    <a:gd name="T2" fmla="*/ 90 w 92"/>
                    <a:gd name="T3" fmla="*/ 30 h 206"/>
                    <a:gd name="T4" fmla="*/ 0 w 92"/>
                    <a:gd name="T5" fmla="*/ 0 h 206"/>
                    <a:gd name="T6" fmla="*/ 0 w 92"/>
                    <a:gd name="T7" fmla="*/ 152 h 206"/>
                    <a:gd name="T8" fmla="*/ 91 w 92"/>
                    <a:gd name="T9" fmla="*/ 205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206"/>
                    <a:gd name="T17" fmla="*/ 92 w 92"/>
                    <a:gd name="T18" fmla="*/ 206 h 2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206">
                      <a:moveTo>
                        <a:pt x="91" y="205"/>
                      </a:moveTo>
                      <a:lnTo>
                        <a:pt x="90" y="30"/>
                      </a:lnTo>
                      <a:lnTo>
                        <a:pt x="0" y="0"/>
                      </a:lnTo>
                      <a:lnTo>
                        <a:pt x="0" y="152"/>
                      </a:lnTo>
                      <a:lnTo>
                        <a:pt x="91" y="205"/>
                      </a:lnTo>
                    </a:path>
                  </a:pathLst>
                </a:custGeom>
                <a:solidFill>
                  <a:srgbClr val="603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6" name="Freeform 178"/>
                <p:cNvSpPr>
                  <a:spLocks/>
                </p:cNvSpPr>
                <p:nvPr/>
              </p:nvSpPr>
              <p:spPr bwMode="auto">
                <a:xfrm>
                  <a:off x="862" y="2303"/>
                  <a:ext cx="434" cy="47"/>
                </a:xfrm>
                <a:custGeom>
                  <a:avLst/>
                  <a:gdLst>
                    <a:gd name="T0" fmla="*/ 0 w 434"/>
                    <a:gd name="T1" fmla="*/ 16 h 47"/>
                    <a:gd name="T2" fmla="*/ 89 w 434"/>
                    <a:gd name="T3" fmla="*/ 46 h 47"/>
                    <a:gd name="T4" fmla="*/ 433 w 434"/>
                    <a:gd name="T5" fmla="*/ 22 h 47"/>
                    <a:gd name="T6" fmla="*/ 325 w 434"/>
                    <a:gd name="T7" fmla="*/ 0 h 47"/>
                    <a:gd name="T8" fmla="*/ 0 w 434"/>
                    <a:gd name="T9" fmla="*/ 1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4"/>
                    <a:gd name="T16" fmla="*/ 0 h 47"/>
                    <a:gd name="T17" fmla="*/ 434 w 434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4" h="47">
                      <a:moveTo>
                        <a:pt x="0" y="16"/>
                      </a:moveTo>
                      <a:lnTo>
                        <a:pt x="89" y="46"/>
                      </a:lnTo>
                      <a:lnTo>
                        <a:pt x="433" y="22"/>
                      </a:lnTo>
                      <a:lnTo>
                        <a:pt x="325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05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56" name="Oval 179"/>
              <p:cNvSpPr>
                <a:spLocks noChangeArrowheads="1"/>
              </p:cNvSpPr>
              <p:nvPr/>
            </p:nvSpPr>
            <p:spPr bwMode="auto">
              <a:xfrm>
                <a:off x="979" y="2363"/>
                <a:ext cx="15" cy="15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57" name="Oval 180"/>
              <p:cNvSpPr>
                <a:spLocks noChangeArrowheads="1"/>
              </p:cNvSpPr>
              <p:nvPr/>
            </p:nvSpPr>
            <p:spPr bwMode="auto">
              <a:xfrm>
                <a:off x="1045" y="2359"/>
                <a:ext cx="15" cy="15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58" name="Oval 181"/>
              <p:cNvSpPr>
                <a:spLocks noChangeArrowheads="1"/>
              </p:cNvSpPr>
              <p:nvPr/>
            </p:nvSpPr>
            <p:spPr bwMode="auto">
              <a:xfrm>
                <a:off x="1117" y="2352"/>
                <a:ext cx="15" cy="15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59" name="Oval 182"/>
              <p:cNvSpPr>
                <a:spLocks noChangeArrowheads="1"/>
              </p:cNvSpPr>
              <p:nvPr/>
            </p:nvSpPr>
            <p:spPr bwMode="auto">
              <a:xfrm>
                <a:off x="1185" y="2347"/>
                <a:ext cx="15" cy="15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0" name="Oval 183"/>
              <p:cNvSpPr>
                <a:spLocks noChangeArrowheads="1"/>
              </p:cNvSpPr>
              <p:nvPr/>
            </p:nvSpPr>
            <p:spPr bwMode="auto">
              <a:xfrm>
                <a:off x="1241" y="2341"/>
                <a:ext cx="15" cy="15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1" name="Oval 184"/>
              <p:cNvSpPr>
                <a:spLocks noChangeArrowheads="1"/>
              </p:cNvSpPr>
              <p:nvPr/>
            </p:nvSpPr>
            <p:spPr bwMode="auto">
              <a:xfrm>
                <a:off x="929" y="2356"/>
                <a:ext cx="1" cy="22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2" name="Oval 185"/>
              <p:cNvSpPr>
                <a:spLocks noChangeArrowheads="1"/>
              </p:cNvSpPr>
              <p:nvPr/>
            </p:nvSpPr>
            <p:spPr bwMode="auto">
              <a:xfrm>
                <a:off x="892" y="2345"/>
                <a:ext cx="5" cy="19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10263" name="Oval 186"/>
              <p:cNvSpPr>
                <a:spLocks noChangeArrowheads="1"/>
              </p:cNvSpPr>
              <p:nvPr/>
            </p:nvSpPr>
            <p:spPr bwMode="auto">
              <a:xfrm>
                <a:off x="869" y="2335"/>
                <a:ext cx="4" cy="17"/>
              </a:xfrm>
              <a:prstGeom prst="ellipse">
                <a:avLst/>
              </a:prstGeom>
              <a:solidFill>
                <a:srgbClr val="201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Methods of job analysis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altLang="en-US" sz="2800"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0010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Narrative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Functional job analysis (FJA)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Position analysis questionnaire (PAQ)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Threshold traits analysis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Other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oint_slide.jpg                                               00000013Macintosh HD                   B5DE9F5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274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Data collection methods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2133600"/>
            <a:ext cx="8001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>
                <a:latin typeface="Arial" charset="0"/>
              </a:rPr>
              <a:t> </a:t>
            </a:r>
            <a:r>
              <a:rPr lang="en-US" altLang="en-US" sz="2600">
                <a:latin typeface="Arial" charset="0"/>
              </a:rPr>
              <a:t>Interviews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600">
                <a:latin typeface="Arial" charset="0"/>
              </a:rPr>
              <a:t> Questionnaires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600">
                <a:latin typeface="Arial" charset="0"/>
              </a:rPr>
              <a:t> Job performance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600">
                <a:latin typeface="Arial" charset="0"/>
              </a:rPr>
              <a:t> Observation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600">
                <a:latin typeface="Arial" charset="0"/>
              </a:rPr>
              <a:t> Diaries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600">
                <a:latin typeface="Arial" charset="0"/>
              </a:rPr>
              <a:t> Critical incidents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600">
                <a:latin typeface="Arial" charset="0"/>
              </a:rPr>
              <a:t> Focus groups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600">
                <a:latin typeface="Arial" charset="0"/>
              </a:rPr>
              <a:t> HR records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260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">
      <a:dk1>
        <a:srgbClr val="000000"/>
      </a:dk1>
      <a:lt1>
        <a:srgbClr val="FFFFFF"/>
      </a:lt1>
      <a:dk2>
        <a:srgbClr val="9900CC"/>
      </a:dk2>
      <a:lt2>
        <a:srgbClr val="0033CC"/>
      </a:lt2>
      <a:accent1>
        <a:srgbClr val="800080"/>
      </a:accent1>
      <a:accent2>
        <a:srgbClr val="33CC33"/>
      </a:accent2>
      <a:accent3>
        <a:srgbClr val="FFFFFF"/>
      </a:accent3>
      <a:accent4>
        <a:srgbClr val="000000"/>
      </a:accent4>
      <a:accent5>
        <a:srgbClr val="C0AAC0"/>
      </a:accent5>
      <a:accent6>
        <a:srgbClr val="2DB92D"/>
      </a:accent6>
      <a:hlink>
        <a:srgbClr val="9900CC"/>
      </a:hlink>
      <a:folHlink>
        <a:srgbClr val="9900CC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504</TotalTime>
  <Words>366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Wingdings</vt:lpstr>
      <vt:lpstr>Calibri</vt:lpstr>
      <vt:lpstr>Times</vt:lpstr>
      <vt:lpstr>Capsules</vt:lpstr>
      <vt:lpstr>Slide 1</vt:lpstr>
      <vt:lpstr>Slide 2</vt:lpstr>
      <vt:lpstr>Slide 3</vt:lpstr>
      <vt:lpstr>Slide 4</vt:lpstr>
      <vt:lpstr>Slide 5</vt:lpstr>
      <vt:lpstr>Slide 6</vt:lpstr>
      <vt:lpstr>Key terms</vt:lpstr>
      <vt:lpstr>Slide 8</vt:lpstr>
      <vt:lpstr>Slide 9</vt:lpstr>
      <vt:lpstr>Slide 10</vt:lpstr>
      <vt:lpstr>Slide 11</vt:lpstr>
      <vt:lpstr>Slide 12</vt:lpstr>
      <vt:lpstr>Job descriptions</vt:lpstr>
      <vt:lpstr>Slide 14</vt:lpstr>
      <vt:lpstr>Slide 15</vt:lpstr>
      <vt:lpstr>Slide 16</vt:lpstr>
      <vt:lpstr>Slide 17</vt:lpstr>
      <vt:lpstr>Slide 18</vt:lpstr>
    </vt:vector>
  </TitlesOfParts>
  <Company>Jane Coffey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Human Resource Management: Chapter 6</dc:title>
  <dc:creator>Jane Coffey</dc:creator>
  <cp:lastModifiedBy>Mahnoor</cp:lastModifiedBy>
  <cp:revision>14</cp:revision>
  <dcterms:created xsi:type="dcterms:W3CDTF">2001-09-04T19:35:52Z</dcterms:created>
  <dcterms:modified xsi:type="dcterms:W3CDTF">2020-05-12T10:49:07Z</dcterms:modified>
</cp:coreProperties>
</file>